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0" r:id="rId1"/>
  </p:sldMasterIdLst>
  <p:sldIdLst>
    <p:sldId id="256" r:id="rId2"/>
    <p:sldId id="309" r:id="rId3"/>
    <p:sldId id="279" r:id="rId4"/>
    <p:sldId id="310" r:id="rId5"/>
    <p:sldId id="260" r:id="rId6"/>
    <p:sldId id="263" r:id="rId7"/>
    <p:sldId id="267" r:id="rId8"/>
    <p:sldId id="268" r:id="rId9"/>
    <p:sldId id="283" r:id="rId10"/>
    <p:sldId id="288" r:id="rId11"/>
    <p:sldId id="311" r:id="rId12"/>
    <p:sldId id="312" r:id="rId13"/>
    <p:sldId id="313" r:id="rId14"/>
    <p:sldId id="314" r:id="rId15"/>
    <p:sldId id="306" r:id="rId16"/>
    <p:sldId id="299" r:id="rId17"/>
    <p:sldId id="301" r:id="rId18"/>
    <p:sldId id="315" r:id="rId19"/>
    <p:sldId id="305" r:id="rId20"/>
    <p:sldId id="30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59" autoAdjust="0"/>
    <p:restoredTop sz="94660"/>
  </p:normalViewPr>
  <p:slideViewPr>
    <p:cSldViewPr snapToGrid="0">
      <p:cViewPr varScale="1">
        <p:scale>
          <a:sx n="105" d="100"/>
          <a:sy n="105" d="100"/>
        </p:scale>
        <p:origin x="106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285CB6-3887-49A6-96C0-8FE976617AE5}"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357BE31C-CB99-442A-B6FE-2B8631A0195F}">
      <dgm:prSet/>
      <dgm:spPr/>
      <dgm:t>
        <a:bodyPr/>
        <a:lstStyle/>
        <a:p>
          <a:r>
            <a:rPr lang="en-CA"/>
            <a:t>Background &amp; Literature Review</a:t>
          </a:r>
          <a:endParaRPr lang="en-US"/>
        </a:p>
      </dgm:t>
    </dgm:pt>
    <dgm:pt modelId="{D987EFE2-D640-4F93-9AC3-F26B34A23841}" type="parTrans" cxnId="{B306BB45-B355-4A3D-847E-E6E457BEC1BB}">
      <dgm:prSet/>
      <dgm:spPr/>
      <dgm:t>
        <a:bodyPr/>
        <a:lstStyle/>
        <a:p>
          <a:endParaRPr lang="en-US"/>
        </a:p>
      </dgm:t>
    </dgm:pt>
    <dgm:pt modelId="{8E4EF43E-954F-429B-9CAB-063DDD5907B5}" type="sibTrans" cxnId="{B306BB45-B355-4A3D-847E-E6E457BEC1BB}">
      <dgm:prSet/>
      <dgm:spPr/>
      <dgm:t>
        <a:bodyPr/>
        <a:lstStyle/>
        <a:p>
          <a:endParaRPr lang="en-US"/>
        </a:p>
      </dgm:t>
    </dgm:pt>
    <dgm:pt modelId="{99A6AB1E-A52E-416A-A823-922EA61DD7FB}">
      <dgm:prSet/>
      <dgm:spPr/>
      <dgm:t>
        <a:bodyPr/>
        <a:lstStyle/>
        <a:p>
          <a:r>
            <a:rPr lang="en-CA"/>
            <a:t>Study Purpose &amp; Research Question</a:t>
          </a:r>
          <a:endParaRPr lang="en-US"/>
        </a:p>
      </dgm:t>
    </dgm:pt>
    <dgm:pt modelId="{1702505D-6D7A-4AD2-9AAA-BCBB6B6716AC}" type="parTrans" cxnId="{5FDA55E2-7BE2-4B8B-9718-57C3E5D14619}">
      <dgm:prSet/>
      <dgm:spPr/>
      <dgm:t>
        <a:bodyPr/>
        <a:lstStyle/>
        <a:p>
          <a:endParaRPr lang="en-US"/>
        </a:p>
      </dgm:t>
    </dgm:pt>
    <dgm:pt modelId="{FCE06A93-1A5E-4392-A0E3-D1E68C8249D8}" type="sibTrans" cxnId="{5FDA55E2-7BE2-4B8B-9718-57C3E5D14619}">
      <dgm:prSet/>
      <dgm:spPr/>
      <dgm:t>
        <a:bodyPr/>
        <a:lstStyle/>
        <a:p>
          <a:endParaRPr lang="en-US"/>
        </a:p>
      </dgm:t>
    </dgm:pt>
    <dgm:pt modelId="{878DD28D-81F8-4B72-8511-359AFC431D0F}">
      <dgm:prSet/>
      <dgm:spPr/>
      <dgm:t>
        <a:bodyPr/>
        <a:lstStyle/>
        <a:p>
          <a:r>
            <a:rPr lang="en-CA"/>
            <a:t>Theoretical Framework</a:t>
          </a:r>
          <a:endParaRPr lang="en-US"/>
        </a:p>
      </dgm:t>
    </dgm:pt>
    <dgm:pt modelId="{FEAA9049-C71C-4049-8267-3DC8E0D26C0C}" type="parTrans" cxnId="{43A2C1DB-070E-4053-B191-30D7A1625572}">
      <dgm:prSet/>
      <dgm:spPr/>
      <dgm:t>
        <a:bodyPr/>
        <a:lstStyle/>
        <a:p>
          <a:endParaRPr lang="en-US"/>
        </a:p>
      </dgm:t>
    </dgm:pt>
    <dgm:pt modelId="{5762AF39-BDC5-4CE6-8965-C9D155FD9370}" type="sibTrans" cxnId="{43A2C1DB-070E-4053-B191-30D7A1625572}">
      <dgm:prSet/>
      <dgm:spPr/>
      <dgm:t>
        <a:bodyPr/>
        <a:lstStyle/>
        <a:p>
          <a:endParaRPr lang="en-US"/>
        </a:p>
      </dgm:t>
    </dgm:pt>
    <dgm:pt modelId="{3B936464-C4D1-499D-98AD-64041253453F}">
      <dgm:prSet/>
      <dgm:spPr/>
      <dgm:t>
        <a:bodyPr/>
        <a:lstStyle/>
        <a:p>
          <a:r>
            <a:rPr lang="en-CA"/>
            <a:t>Methodology</a:t>
          </a:r>
          <a:endParaRPr lang="en-US"/>
        </a:p>
      </dgm:t>
    </dgm:pt>
    <dgm:pt modelId="{C49FFDBD-3FD1-40CE-BF41-E2029AFA2D2B}" type="parTrans" cxnId="{F0ACBC7F-BB68-4504-8770-02531BA6083E}">
      <dgm:prSet/>
      <dgm:spPr/>
      <dgm:t>
        <a:bodyPr/>
        <a:lstStyle/>
        <a:p>
          <a:endParaRPr lang="en-US"/>
        </a:p>
      </dgm:t>
    </dgm:pt>
    <dgm:pt modelId="{69A10496-9216-4936-AB20-67772C3A9630}" type="sibTrans" cxnId="{F0ACBC7F-BB68-4504-8770-02531BA6083E}">
      <dgm:prSet/>
      <dgm:spPr/>
      <dgm:t>
        <a:bodyPr/>
        <a:lstStyle/>
        <a:p>
          <a:endParaRPr lang="en-US"/>
        </a:p>
      </dgm:t>
    </dgm:pt>
    <dgm:pt modelId="{A98DCC96-FB2F-493F-BA8C-B3405E79B593}">
      <dgm:prSet/>
      <dgm:spPr/>
      <dgm:t>
        <a:bodyPr/>
        <a:lstStyle/>
        <a:p>
          <a:r>
            <a:rPr lang="en-CA"/>
            <a:t>Results</a:t>
          </a:r>
          <a:endParaRPr lang="en-US"/>
        </a:p>
      </dgm:t>
    </dgm:pt>
    <dgm:pt modelId="{F3F04A65-8395-4BC0-A24D-9CA162E92FA8}" type="parTrans" cxnId="{5EB9D0C4-632E-4056-A994-D8D8DCD5D070}">
      <dgm:prSet/>
      <dgm:spPr/>
      <dgm:t>
        <a:bodyPr/>
        <a:lstStyle/>
        <a:p>
          <a:endParaRPr lang="en-US"/>
        </a:p>
      </dgm:t>
    </dgm:pt>
    <dgm:pt modelId="{C1CD1876-EF6F-47BC-8D84-D5147BE6F68D}" type="sibTrans" cxnId="{5EB9D0C4-632E-4056-A994-D8D8DCD5D070}">
      <dgm:prSet/>
      <dgm:spPr/>
      <dgm:t>
        <a:bodyPr/>
        <a:lstStyle/>
        <a:p>
          <a:endParaRPr lang="en-US"/>
        </a:p>
      </dgm:t>
    </dgm:pt>
    <dgm:pt modelId="{F72C6202-7309-4042-84D3-3D43A15F9F68}">
      <dgm:prSet/>
      <dgm:spPr/>
      <dgm:t>
        <a:bodyPr/>
        <a:lstStyle/>
        <a:p>
          <a:r>
            <a:rPr lang="en-CA"/>
            <a:t>Discussion</a:t>
          </a:r>
          <a:endParaRPr lang="en-US"/>
        </a:p>
      </dgm:t>
    </dgm:pt>
    <dgm:pt modelId="{1B334FF1-795F-4D0C-B6C6-B5A9DF3E1EAC}" type="parTrans" cxnId="{403D5C7D-E302-4996-9B18-8AA02AE32214}">
      <dgm:prSet/>
      <dgm:spPr/>
      <dgm:t>
        <a:bodyPr/>
        <a:lstStyle/>
        <a:p>
          <a:endParaRPr lang="en-US"/>
        </a:p>
      </dgm:t>
    </dgm:pt>
    <dgm:pt modelId="{7B93F4E0-227A-47B5-B311-CD791DE0E3AF}" type="sibTrans" cxnId="{403D5C7D-E302-4996-9B18-8AA02AE32214}">
      <dgm:prSet/>
      <dgm:spPr/>
      <dgm:t>
        <a:bodyPr/>
        <a:lstStyle/>
        <a:p>
          <a:endParaRPr lang="en-US"/>
        </a:p>
      </dgm:t>
    </dgm:pt>
    <dgm:pt modelId="{A6FCC0C4-B7AE-4592-AAE4-6A57FA0D046B}">
      <dgm:prSet/>
      <dgm:spPr/>
      <dgm:t>
        <a:bodyPr/>
        <a:lstStyle/>
        <a:p>
          <a:r>
            <a:rPr lang="en-CA"/>
            <a:t>Implications</a:t>
          </a:r>
          <a:endParaRPr lang="en-US"/>
        </a:p>
      </dgm:t>
    </dgm:pt>
    <dgm:pt modelId="{353572EF-CC77-4660-ACB8-E222CE6F96D6}" type="parTrans" cxnId="{ED1F3304-DC8E-4084-ACB2-416327447CFE}">
      <dgm:prSet/>
      <dgm:spPr/>
      <dgm:t>
        <a:bodyPr/>
        <a:lstStyle/>
        <a:p>
          <a:endParaRPr lang="en-US"/>
        </a:p>
      </dgm:t>
    </dgm:pt>
    <dgm:pt modelId="{307AC929-AB34-4844-AE84-271B6A825A0C}" type="sibTrans" cxnId="{ED1F3304-DC8E-4084-ACB2-416327447CFE}">
      <dgm:prSet/>
      <dgm:spPr/>
      <dgm:t>
        <a:bodyPr/>
        <a:lstStyle/>
        <a:p>
          <a:endParaRPr lang="en-US"/>
        </a:p>
      </dgm:t>
    </dgm:pt>
    <dgm:pt modelId="{0EC58169-DD65-4013-8885-C053175004D7}">
      <dgm:prSet/>
      <dgm:spPr/>
      <dgm:t>
        <a:bodyPr/>
        <a:lstStyle/>
        <a:p>
          <a:r>
            <a:rPr lang="en-CA"/>
            <a:t>Questions</a:t>
          </a:r>
          <a:endParaRPr lang="en-US"/>
        </a:p>
      </dgm:t>
    </dgm:pt>
    <dgm:pt modelId="{8C75A0A1-B8F4-448B-A91C-70EB624D5CD5}" type="parTrans" cxnId="{C5873B9D-54C1-4BBC-869D-6211E7448D6A}">
      <dgm:prSet/>
      <dgm:spPr/>
      <dgm:t>
        <a:bodyPr/>
        <a:lstStyle/>
        <a:p>
          <a:endParaRPr lang="en-US"/>
        </a:p>
      </dgm:t>
    </dgm:pt>
    <dgm:pt modelId="{0E4EE601-00FF-410E-99CA-EE42F9E96352}" type="sibTrans" cxnId="{C5873B9D-54C1-4BBC-869D-6211E7448D6A}">
      <dgm:prSet/>
      <dgm:spPr/>
      <dgm:t>
        <a:bodyPr/>
        <a:lstStyle/>
        <a:p>
          <a:endParaRPr lang="en-US"/>
        </a:p>
      </dgm:t>
    </dgm:pt>
    <dgm:pt modelId="{E3DC08FE-3D86-4909-8315-EAA52EB96535}" type="pres">
      <dgm:prSet presAssocID="{C3285CB6-3887-49A6-96C0-8FE976617AE5}" presName="linear" presStyleCnt="0">
        <dgm:presLayoutVars>
          <dgm:animLvl val="lvl"/>
          <dgm:resizeHandles val="exact"/>
        </dgm:presLayoutVars>
      </dgm:prSet>
      <dgm:spPr/>
    </dgm:pt>
    <dgm:pt modelId="{CBA189AE-01A2-42C0-B5A3-5EAEDD977E06}" type="pres">
      <dgm:prSet presAssocID="{357BE31C-CB99-442A-B6FE-2B8631A0195F}" presName="parentText" presStyleLbl="node1" presStyleIdx="0" presStyleCnt="8">
        <dgm:presLayoutVars>
          <dgm:chMax val="0"/>
          <dgm:bulletEnabled val="1"/>
        </dgm:presLayoutVars>
      </dgm:prSet>
      <dgm:spPr/>
    </dgm:pt>
    <dgm:pt modelId="{91E1341B-956F-4270-8014-6A6B48C6FA66}" type="pres">
      <dgm:prSet presAssocID="{8E4EF43E-954F-429B-9CAB-063DDD5907B5}" presName="spacer" presStyleCnt="0"/>
      <dgm:spPr/>
    </dgm:pt>
    <dgm:pt modelId="{C4CDEFB3-E012-42D4-9F53-40CE34DD4694}" type="pres">
      <dgm:prSet presAssocID="{99A6AB1E-A52E-416A-A823-922EA61DD7FB}" presName="parentText" presStyleLbl="node1" presStyleIdx="1" presStyleCnt="8">
        <dgm:presLayoutVars>
          <dgm:chMax val="0"/>
          <dgm:bulletEnabled val="1"/>
        </dgm:presLayoutVars>
      </dgm:prSet>
      <dgm:spPr/>
    </dgm:pt>
    <dgm:pt modelId="{93323D07-D2E4-484B-93E0-1563D04CDB74}" type="pres">
      <dgm:prSet presAssocID="{FCE06A93-1A5E-4392-A0E3-D1E68C8249D8}" presName="spacer" presStyleCnt="0"/>
      <dgm:spPr/>
    </dgm:pt>
    <dgm:pt modelId="{49916A32-C06E-4527-A021-7A60DA698F26}" type="pres">
      <dgm:prSet presAssocID="{878DD28D-81F8-4B72-8511-359AFC431D0F}" presName="parentText" presStyleLbl="node1" presStyleIdx="2" presStyleCnt="8">
        <dgm:presLayoutVars>
          <dgm:chMax val="0"/>
          <dgm:bulletEnabled val="1"/>
        </dgm:presLayoutVars>
      </dgm:prSet>
      <dgm:spPr/>
    </dgm:pt>
    <dgm:pt modelId="{6F30768B-863A-496B-A108-33C6BBF4C47D}" type="pres">
      <dgm:prSet presAssocID="{5762AF39-BDC5-4CE6-8965-C9D155FD9370}" presName="spacer" presStyleCnt="0"/>
      <dgm:spPr/>
    </dgm:pt>
    <dgm:pt modelId="{EBC2CDA4-0524-4377-A426-152B7D605AF5}" type="pres">
      <dgm:prSet presAssocID="{3B936464-C4D1-499D-98AD-64041253453F}" presName="parentText" presStyleLbl="node1" presStyleIdx="3" presStyleCnt="8">
        <dgm:presLayoutVars>
          <dgm:chMax val="0"/>
          <dgm:bulletEnabled val="1"/>
        </dgm:presLayoutVars>
      </dgm:prSet>
      <dgm:spPr/>
    </dgm:pt>
    <dgm:pt modelId="{677257B4-2556-4C4A-AC5C-298100A51D9C}" type="pres">
      <dgm:prSet presAssocID="{69A10496-9216-4936-AB20-67772C3A9630}" presName="spacer" presStyleCnt="0"/>
      <dgm:spPr/>
    </dgm:pt>
    <dgm:pt modelId="{90BF0CF0-C340-4009-AC64-FC6B39C6608D}" type="pres">
      <dgm:prSet presAssocID="{A98DCC96-FB2F-493F-BA8C-B3405E79B593}" presName="parentText" presStyleLbl="node1" presStyleIdx="4" presStyleCnt="8">
        <dgm:presLayoutVars>
          <dgm:chMax val="0"/>
          <dgm:bulletEnabled val="1"/>
        </dgm:presLayoutVars>
      </dgm:prSet>
      <dgm:spPr/>
    </dgm:pt>
    <dgm:pt modelId="{259AECCF-CDF3-4895-8D10-76E98AF1E1BD}" type="pres">
      <dgm:prSet presAssocID="{C1CD1876-EF6F-47BC-8D84-D5147BE6F68D}" presName="spacer" presStyleCnt="0"/>
      <dgm:spPr/>
    </dgm:pt>
    <dgm:pt modelId="{8515774C-FDA8-4541-A2C6-1DF5A1E176D9}" type="pres">
      <dgm:prSet presAssocID="{F72C6202-7309-4042-84D3-3D43A15F9F68}" presName="parentText" presStyleLbl="node1" presStyleIdx="5" presStyleCnt="8">
        <dgm:presLayoutVars>
          <dgm:chMax val="0"/>
          <dgm:bulletEnabled val="1"/>
        </dgm:presLayoutVars>
      </dgm:prSet>
      <dgm:spPr/>
    </dgm:pt>
    <dgm:pt modelId="{EF9E7F4C-3DBB-4454-84B0-A41A2C7401B5}" type="pres">
      <dgm:prSet presAssocID="{7B93F4E0-227A-47B5-B311-CD791DE0E3AF}" presName="spacer" presStyleCnt="0"/>
      <dgm:spPr/>
    </dgm:pt>
    <dgm:pt modelId="{A51CA222-C939-46CA-8C7C-5B039E2147D4}" type="pres">
      <dgm:prSet presAssocID="{A6FCC0C4-B7AE-4592-AAE4-6A57FA0D046B}" presName="parentText" presStyleLbl="node1" presStyleIdx="6" presStyleCnt="8">
        <dgm:presLayoutVars>
          <dgm:chMax val="0"/>
          <dgm:bulletEnabled val="1"/>
        </dgm:presLayoutVars>
      </dgm:prSet>
      <dgm:spPr/>
    </dgm:pt>
    <dgm:pt modelId="{10AA5D39-0C52-478E-9B4C-5646222B4319}" type="pres">
      <dgm:prSet presAssocID="{307AC929-AB34-4844-AE84-271B6A825A0C}" presName="spacer" presStyleCnt="0"/>
      <dgm:spPr/>
    </dgm:pt>
    <dgm:pt modelId="{289D10D1-9C61-4037-B1AB-6885D3E242AC}" type="pres">
      <dgm:prSet presAssocID="{0EC58169-DD65-4013-8885-C053175004D7}" presName="parentText" presStyleLbl="node1" presStyleIdx="7" presStyleCnt="8">
        <dgm:presLayoutVars>
          <dgm:chMax val="0"/>
          <dgm:bulletEnabled val="1"/>
        </dgm:presLayoutVars>
      </dgm:prSet>
      <dgm:spPr/>
    </dgm:pt>
  </dgm:ptLst>
  <dgm:cxnLst>
    <dgm:cxn modelId="{ED1F3304-DC8E-4084-ACB2-416327447CFE}" srcId="{C3285CB6-3887-49A6-96C0-8FE976617AE5}" destId="{A6FCC0C4-B7AE-4592-AAE4-6A57FA0D046B}" srcOrd="6" destOrd="0" parTransId="{353572EF-CC77-4660-ACB8-E222CE6F96D6}" sibTransId="{307AC929-AB34-4844-AE84-271B6A825A0C}"/>
    <dgm:cxn modelId="{31718D18-C264-4B69-AD16-06D4446CD410}" type="presOf" srcId="{99A6AB1E-A52E-416A-A823-922EA61DD7FB}" destId="{C4CDEFB3-E012-42D4-9F53-40CE34DD4694}" srcOrd="0" destOrd="0" presId="urn:microsoft.com/office/officeart/2005/8/layout/vList2"/>
    <dgm:cxn modelId="{109C711D-23CA-464D-937B-5FF5339EDDDF}" type="presOf" srcId="{3B936464-C4D1-499D-98AD-64041253453F}" destId="{EBC2CDA4-0524-4377-A426-152B7D605AF5}" srcOrd="0" destOrd="0" presId="urn:microsoft.com/office/officeart/2005/8/layout/vList2"/>
    <dgm:cxn modelId="{B306BB45-B355-4A3D-847E-E6E457BEC1BB}" srcId="{C3285CB6-3887-49A6-96C0-8FE976617AE5}" destId="{357BE31C-CB99-442A-B6FE-2B8631A0195F}" srcOrd="0" destOrd="0" parTransId="{D987EFE2-D640-4F93-9AC3-F26B34A23841}" sibTransId="{8E4EF43E-954F-429B-9CAB-063DDD5907B5}"/>
    <dgm:cxn modelId="{C930A76F-C878-4218-9A27-ABC343FCA525}" type="presOf" srcId="{A6FCC0C4-B7AE-4592-AAE4-6A57FA0D046B}" destId="{A51CA222-C939-46CA-8C7C-5B039E2147D4}" srcOrd="0" destOrd="0" presId="urn:microsoft.com/office/officeart/2005/8/layout/vList2"/>
    <dgm:cxn modelId="{403D5C7D-E302-4996-9B18-8AA02AE32214}" srcId="{C3285CB6-3887-49A6-96C0-8FE976617AE5}" destId="{F72C6202-7309-4042-84D3-3D43A15F9F68}" srcOrd="5" destOrd="0" parTransId="{1B334FF1-795F-4D0C-B6C6-B5A9DF3E1EAC}" sibTransId="{7B93F4E0-227A-47B5-B311-CD791DE0E3AF}"/>
    <dgm:cxn modelId="{F0ACBC7F-BB68-4504-8770-02531BA6083E}" srcId="{C3285CB6-3887-49A6-96C0-8FE976617AE5}" destId="{3B936464-C4D1-499D-98AD-64041253453F}" srcOrd="3" destOrd="0" parTransId="{C49FFDBD-3FD1-40CE-BF41-E2029AFA2D2B}" sibTransId="{69A10496-9216-4936-AB20-67772C3A9630}"/>
    <dgm:cxn modelId="{2667BE87-DFED-40AD-83BA-E83D69C6B787}" type="presOf" srcId="{F72C6202-7309-4042-84D3-3D43A15F9F68}" destId="{8515774C-FDA8-4541-A2C6-1DF5A1E176D9}" srcOrd="0" destOrd="0" presId="urn:microsoft.com/office/officeart/2005/8/layout/vList2"/>
    <dgm:cxn modelId="{C5873B9D-54C1-4BBC-869D-6211E7448D6A}" srcId="{C3285CB6-3887-49A6-96C0-8FE976617AE5}" destId="{0EC58169-DD65-4013-8885-C053175004D7}" srcOrd="7" destOrd="0" parTransId="{8C75A0A1-B8F4-448B-A91C-70EB624D5CD5}" sibTransId="{0E4EE601-00FF-410E-99CA-EE42F9E96352}"/>
    <dgm:cxn modelId="{6642B5BC-4F7F-4B97-B7DD-99F91B70165B}" type="presOf" srcId="{A98DCC96-FB2F-493F-BA8C-B3405E79B593}" destId="{90BF0CF0-C340-4009-AC64-FC6B39C6608D}" srcOrd="0" destOrd="0" presId="urn:microsoft.com/office/officeart/2005/8/layout/vList2"/>
    <dgm:cxn modelId="{5EB9D0C4-632E-4056-A994-D8D8DCD5D070}" srcId="{C3285CB6-3887-49A6-96C0-8FE976617AE5}" destId="{A98DCC96-FB2F-493F-BA8C-B3405E79B593}" srcOrd="4" destOrd="0" parTransId="{F3F04A65-8395-4BC0-A24D-9CA162E92FA8}" sibTransId="{C1CD1876-EF6F-47BC-8D84-D5147BE6F68D}"/>
    <dgm:cxn modelId="{EEFE09C9-6673-42A9-B1DA-BA5451764114}" type="presOf" srcId="{0EC58169-DD65-4013-8885-C053175004D7}" destId="{289D10D1-9C61-4037-B1AB-6885D3E242AC}" srcOrd="0" destOrd="0" presId="urn:microsoft.com/office/officeart/2005/8/layout/vList2"/>
    <dgm:cxn modelId="{43A2C1DB-070E-4053-B191-30D7A1625572}" srcId="{C3285CB6-3887-49A6-96C0-8FE976617AE5}" destId="{878DD28D-81F8-4B72-8511-359AFC431D0F}" srcOrd="2" destOrd="0" parTransId="{FEAA9049-C71C-4049-8267-3DC8E0D26C0C}" sibTransId="{5762AF39-BDC5-4CE6-8965-C9D155FD9370}"/>
    <dgm:cxn modelId="{5FDA55E2-7BE2-4B8B-9718-57C3E5D14619}" srcId="{C3285CB6-3887-49A6-96C0-8FE976617AE5}" destId="{99A6AB1E-A52E-416A-A823-922EA61DD7FB}" srcOrd="1" destOrd="0" parTransId="{1702505D-6D7A-4AD2-9AAA-BCBB6B6716AC}" sibTransId="{FCE06A93-1A5E-4392-A0E3-D1E68C8249D8}"/>
    <dgm:cxn modelId="{16437EE9-F051-437B-BA1C-E126AF95F7C1}" type="presOf" srcId="{878DD28D-81F8-4B72-8511-359AFC431D0F}" destId="{49916A32-C06E-4527-A021-7A60DA698F26}" srcOrd="0" destOrd="0" presId="urn:microsoft.com/office/officeart/2005/8/layout/vList2"/>
    <dgm:cxn modelId="{2FD46AEB-C295-4C9A-BCF8-52316735A346}" type="presOf" srcId="{357BE31C-CB99-442A-B6FE-2B8631A0195F}" destId="{CBA189AE-01A2-42C0-B5A3-5EAEDD977E06}" srcOrd="0" destOrd="0" presId="urn:microsoft.com/office/officeart/2005/8/layout/vList2"/>
    <dgm:cxn modelId="{6D9B50FB-A53C-4E1B-9BB6-E7416E36D70C}" type="presOf" srcId="{C3285CB6-3887-49A6-96C0-8FE976617AE5}" destId="{E3DC08FE-3D86-4909-8315-EAA52EB96535}" srcOrd="0" destOrd="0" presId="urn:microsoft.com/office/officeart/2005/8/layout/vList2"/>
    <dgm:cxn modelId="{B484192D-0FEA-42A2-A84A-AE73148E2A4A}" type="presParOf" srcId="{E3DC08FE-3D86-4909-8315-EAA52EB96535}" destId="{CBA189AE-01A2-42C0-B5A3-5EAEDD977E06}" srcOrd="0" destOrd="0" presId="urn:microsoft.com/office/officeart/2005/8/layout/vList2"/>
    <dgm:cxn modelId="{333F24AF-7CC1-4D18-B21E-2D0AD9EA12C8}" type="presParOf" srcId="{E3DC08FE-3D86-4909-8315-EAA52EB96535}" destId="{91E1341B-956F-4270-8014-6A6B48C6FA66}" srcOrd="1" destOrd="0" presId="urn:microsoft.com/office/officeart/2005/8/layout/vList2"/>
    <dgm:cxn modelId="{5F5B11B7-6018-47B1-BB19-53FDB11BEF6F}" type="presParOf" srcId="{E3DC08FE-3D86-4909-8315-EAA52EB96535}" destId="{C4CDEFB3-E012-42D4-9F53-40CE34DD4694}" srcOrd="2" destOrd="0" presId="urn:microsoft.com/office/officeart/2005/8/layout/vList2"/>
    <dgm:cxn modelId="{9D25E11B-88A7-4B05-9EDA-14863B9D2B4D}" type="presParOf" srcId="{E3DC08FE-3D86-4909-8315-EAA52EB96535}" destId="{93323D07-D2E4-484B-93E0-1563D04CDB74}" srcOrd="3" destOrd="0" presId="urn:microsoft.com/office/officeart/2005/8/layout/vList2"/>
    <dgm:cxn modelId="{E6A9B86E-DA4A-4971-8F17-D8B8084D0E32}" type="presParOf" srcId="{E3DC08FE-3D86-4909-8315-EAA52EB96535}" destId="{49916A32-C06E-4527-A021-7A60DA698F26}" srcOrd="4" destOrd="0" presId="urn:microsoft.com/office/officeart/2005/8/layout/vList2"/>
    <dgm:cxn modelId="{687760D7-0E57-471C-BB1B-C4F7C5A59094}" type="presParOf" srcId="{E3DC08FE-3D86-4909-8315-EAA52EB96535}" destId="{6F30768B-863A-496B-A108-33C6BBF4C47D}" srcOrd="5" destOrd="0" presId="urn:microsoft.com/office/officeart/2005/8/layout/vList2"/>
    <dgm:cxn modelId="{CD1A2E56-19F6-4A72-B882-7B499435156D}" type="presParOf" srcId="{E3DC08FE-3D86-4909-8315-EAA52EB96535}" destId="{EBC2CDA4-0524-4377-A426-152B7D605AF5}" srcOrd="6" destOrd="0" presId="urn:microsoft.com/office/officeart/2005/8/layout/vList2"/>
    <dgm:cxn modelId="{E757E4DC-4600-4346-BB62-3622BF0BDF89}" type="presParOf" srcId="{E3DC08FE-3D86-4909-8315-EAA52EB96535}" destId="{677257B4-2556-4C4A-AC5C-298100A51D9C}" srcOrd="7" destOrd="0" presId="urn:microsoft.com/office/officeart/2005/8/layout/vList2"/>
    <dgm:cxn modelId="{AA2A7986-CD5A-45B2-AA5F-055B57AD1931}" type="presParOf" srcId="{E3DC08FE-3D86-4909-8315-EAA52EB96535}" destId="{90BF0CF0-C340-4009-AC64-FC6B39C6608D}" srcOrd="8" destOrd="0" presId="urn:microsoft.com/office/officeart/2005/8/layout/vList2"/>
    <dgm:cxn modelId="{0524E801-1C50-40F8-AA9D-5861ACE0C743}" type="presParOf" srcId="{E3DC08FE-3D86-4909-8315-EAA52EB96535}" destId="{259AECCF-CDF3-4895-8D10-76E98AF1E1BD}" srcOrd="9" destOrd="0" presId="urn:microsoft.com/office/officeart/2005/8/layout/vList2"/>
    <dgm:cxn modelId="{82A29028-7AD7-46CF-B197-B74B45A51096}" type="presParOf" srcId="{E3DC08FE-3D86-4909-8315-EAA52EB96535}" destId="{8515774C-FDA8-4541-A2C6-1DF5A1E176D9}" srcOrd="10" destOrd="0" presId="urn:microsoft.com/office/officeart/2005/8/layout/vList2"/>
    <dgm:cxn modelId="{ACFC954A-99E1-4A61-92DA-22BEA7A742A1}" type="presParOf" srcId="{E3DC08FE-3D86-4909-8315-EAA52EB96535}" destId="{EF9E7F4C-3DBB-4454-84B0-A41A2C7401B5}" srcOrd="11" destOrd="0" presId="urn:microsoft.com/office/officeart/2005/8/layout/vList2"/>
    <dgm:cxn modelId="{D7E88165-1645-4AA1-B426-F9FE5E41E44A}" type="presParOf" srcId="{E3DC08FE-3D86-4909-8315-EAA52EB96535}" destId="{A51CA222-C939-46CA-8C7C-5B039E2147D4}" srcOrd="12" destOrd="0" presId="urn:microsoft.com/office/officeart/2005/8/layout/vList2"/>
    <dgm:cxn modelId="{942FEBF3-12B8-4C77-8477-E6B7E9B6CB98}" type="presParOf" srcId="{E3DC08FE-3D86-4909-8315-EAA52EB96535}" destId="{10AA5D39-0C52-478E-9B4C-5646222B4319}" srcOrd="13" destOrd="0" presId="urn:microsoft.com/office/officeart/2005/8/layout/vList2"/>
    <dgm:cxn modelId="{938F5E41-346E-4B93-9610-728CC268007C}" type="presParOf" srcId="{E3DC08FE-3D86-4909-8315-EAA52EB96535}" destId="{289D10D1-9C61-4037-B1AB-6885D3E242AC}"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189AE-01A2-42C0-B5A3-5EAEDD977E06}">
      <dsp:nvSpPr>
        <dsp:cNvPr id="0" name=""/>
        <dsp:cNvSpPr/>
      </dsp:nvSpPr>
      <dsp:spPr>
        <a:xfrm>
          <a:off x="0" y="79848"/>
          <a:ext cx="5914209" cy="575639"/>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a:t>Background &amp; Literature Review</a:t>
          </a:r>
          <a:endParaRPr lang="en-US" sz="2400" kern="1200"/>
        </a:p>
      </dsp:txBody>
      <dsp:txXfrm>
        <a:off x="28100" y="107948"/>
        <a:ext cx="5858009" cy="519439"/>
      </dsp:txXfrm>
    </dsp:sp>
    <dsp:sp modelId="{C4CDEFB3-E012-42D4-9F53-40CE34DD4694}">
      <dsp:nvSpPr>
        <dsp:cNvPr id="0" name=""/>
        <dsp:cNvSpPr/>
      </dsp:nvSpPr>
      <dsp:spPr>
        <a:xfrm>
          <a:off x="0" y="724608"/>
          <a:ext cx="5914209" cy="575639"/>
        </a:xfrm>
        <a:prstGeom prst="roundRect">
          <a:avLst/>
        </a:prstGeom>
        <a:gradFill rotWithShape="0">
          <a:gsLst>
            <a:gs pos="0">
              <a:schemeClr val="accent5">
                <a:hueOff val="686876"/>
                <a:satOff val="-1395"/>
                <a:lumOff val="896"/>
                <a:alphaOff val="0"/>
                <a:tint val="96000"/>
                <a:lumMod val="104000"/>
              </a:schemeClr>
            </a:gs>
            <a:gs pos="100000">
              <a:schemeClr val="accent5">
                <a:hueOff val="686876"/>
                <a:satOff val="-1395"/>
                <a:lumOff val="89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a:t>Study Purpose &amp; Research Question</a:t>
          </a:r>
          <a:endParaRPr lang="en-US" sz="2400" kern="1200"/>
        </a:p>
      </dsp:txBody>
      <dsp:txXfrm>
        <a:off x="28100" y="752708"/>
        <a:ext cx="5858009" cy="519439"/>
      </dsp:txXfrm>
    </dsp:sp>
    <dsp:sp modelId="{49916A32-C06E-4527-A021-7A60DA698F26}">
      <dsp:nvSpPr>
        <dsp:cNvPr id="0" name=""/>
        <dsp:cNvSpPr/>
      </dsp:nvSpPr>
      <dsp:spPr>
        <a:xfrm>
          <a:off x="0" y="1369368"/>
          <a:ext cx="5914209" cy="575639"/>
        </a:xfrm>
        <a:prstGeom prst="roundRect">
          <a:avLst/>
        </a:prstGeom>
        <a:gradFill rotWithShape="0">
          <a:gsLst>
            <a:gs pos="0">
              <a:schemeClr val="accent5">
                <a:hueOff val="1373752"/>
                <a:satOff val="-2790"/>
                <a:lumOff val="1793"/>
                <a:alphaOff val="0"/>
                <a:tint val="96000"/>
                <a:lumMod val="104000"/>
              </a:schemeClr>
            </a:gs>
            <a:gs pos="100000">
              <a:schemeClr val="accent5">
                <a:hueOff val="1373752"/>
                <a:satOff val="-2790"/>
                <a:lumOff val="1793"/>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a:t>Theoretical Framework</a:t>
          </a:r>
          <a:endParaRPr lang="en-US" sz="2400" kern="1200"/>
        </a:p>
      </dsp:txBody>
      <dsp:txXfrm>
        <a:off x="28100" y="1397468"/>
        <a:ext cx="5858009" cy="519439"/>
      </dsp:txXfrm>
    </dsp:sp>
    <dsp:sp modelId="{EBC2CDA4-0524-4377-A426-152B7D605AF5}">
      <dsp:nvSpPr>
        <dsp:cNvPr id="0" name=""/>
        <dsp:cNvSpPr/>
      </dsp:nvSpPr>
      <dsp:spPr>
        <a:xfrm>
          <a:off x="0" y="2014128"/>
          <a:ext cx="5914209" cy="575639"/>
        </a:xfrm>
        <a:prstGeom prst="roundRect">
          <a:avLst/>
        </a:prstGeom>
        <a:gradFill rotWithShape="0">
          <a:gsLst>
            <a:gs pos="0">
              <a:schemeClr val="accent5">
                <a:hueOff val="2060628"/>
                <a:satOff val="-4185"/>
                <a:lumOff val="2689"/>
                <a:alphaOff val="0"/>
                <a:tint val="96000"/>
                <a:lumMod val="104000"/>
              </a:schemeClr>
            </a:gs>
            <a:gs pos="100000">
              <a:schemeClr val="accent5">
                <a:hueOff val="2060628"/>
                <a:satOff val="-4185"/>
                <a:lumOff val="2689"/>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a:t>Methodology</a:t>
          </a:r>
          <a:endParaRPr lang="en-US" sz="2400" kern="1200"/>
        </a:p>
      </dsp:txBody>
      <dsp:txXfrm>
        <a:off x="28100" y="2042228"/>
        <a:ext cx="5858009" cy="519439"/>
      </dsp:txXfrm>
    </dsp:sp>
    <dsp:sp modelId="{90BF0CF0-C340-4009-AC64-FC6B39C6608D}">
      <dsp:nvSpPr>
        <dsp:cNvPr id="0" name=""/>
        <dsp:cNvSpPr/>
      </dsp:nvSpPr>
      <dsp:spPr>
        <a:xfrm>
          <a:off x="0" y="2658888"/>
          <a:ext cx="5914209" cy="575639"/>
        </a:xfrm>
        <a:prstGeom prst="roundRect">
          <a:avLst/>
        </a:prstGeom>
        <a:gradFill rotWithShape="0">
          <a:gsLst>
            <a:gs pos="0">
              <a:schemeClr val="accent5">
                <a:hueOff val="2747504"/>
                <a:satOff val="-5579"/>
                <a:lumOff val="3586"/>
                <a:alphaOff val="0"/>
                <a:tint val="96000"/>
                <a:lumMod val="104000"/>
              </a:schemeClr>
            </a:gs>
            <a:gs pos="100000">
              <a:schemeClr val="accent5">
                <a:hueOff val="2747504"/>
                <a:satOff val="-5579"/>
                <a:lumOff val="358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a:t>Results</a:t>
          </a:r>
          <a:endParaRPr lang="en-US" sz="2400" kern="1200"/>
        </a:p>
      </dsp:txBody>
      <dsp:txXfrm>
        <a:off x="28100" y="2686988"/>
        <a:ext cx="5858009" cy="519439"/>
      </dsp:txXfrm>
    </dsp:sp>
    <dsp:sp modelId="{8515774C-FDA8-4541-A2C6-1DF5A1E176D9}">
      <dsp:nvSpPr>
        <dsp:cNvPr id="0" name=""/>
        <dsp:cNvSpPr/>
      </dsp:nvSpPr>
      <dsp:spPr>
        <a:xfrm>
          <a:off x="0" y="3303648"/>
          <a:ext cx="5914209" cy="575639"/>
        </a:xfrm>
        <a:prstGeom prst="roundRect">
          <a:avLst/>
        </a:prstGeom>
        <a:gradFill rotWithShape="0">
          <a:gsLst>
            <a:gs pos="0">
              <a:schemeClr val="accent5">
                <a:hueOff val="3434381"/>
                <a:satOff val="-6974"/>
                <a:lumOff val="4482"/>
                <a:alphaOff val="0"/>
                <a:tint val="96000"/>
                <a:lumMod val="104000"/>
              </a:schemeClr>
            </a:gs>
            <a:gs pos="100000">
              <a:schemeClr val="accent5">
                <a:hueOff val="3434381"/>
                <a:satOff val="-6974"/>
                <a:lumOff val="448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a:t>Discussion</a:t>
          </a:r>
          <a:endParaRPr lang="en-US" sz="2400" kern="1200"/>
        </a:p>
      </dsp:txBody>
      <dsp:txXfrm>
        <a:off x="28100" y="3331748"/>
        <a:ext cx="5858009" cy="519439"/>
      </dsp:txXfrm>
    </dsp:sp>
    <dsp:sp modelId="{A51CA222-C939-46CA-8C7C-5B039E2147D4}">
      <dsp:nvSpPr>
        <dsp:cNvPr id="0" name=""/>
        <dsp:cNvSpPr/>
      </dsp:nvSpPr>
      <dsp:spPr>
        <a:xfrm>
          <a:off x="0" y="3948408"/>
          <a:ext cx="5914209" cy="575639"/>
        </a:xfrm>
        <a:prstGeom prst="roundRect">
          <a:avLst/>
        </a:prstGeom>
        <a:gradFill rotWithShape="0">
          <a:gsLst>
            <a:gs pos="0">
              <a:schemeClr val="accent5">
                <a:hueOff val="4121256"/>
                <a:satOff val="-8369"/>
                <a:lumOff val="5379"/>
                <a:alphaOff val="0"/>
                <a:tint val="96000"/>
                <a:lumMod val="104000"/>
              </a:schemeClr>
            </a:gs>
            <a:gs pos="100000">
              <a:schemeClr val="accent5">
                <a:hueOff val="4121256"/>
                <a:satOff val="-8369"/>
                <a:lumOff val="5379"/>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a:t>Implications</a:t>
          </a:r>
          <a:endParaRPr lang="en-US" sz="2400" kern="1200"/>
        </a:p>
      </dsp:txBody>
      <dsp:txXfrm>
        <a:off x="28100" y="3976508"/>
        <a:ext cx="5858009" cy="519439"/>
      </dsp:txXfrm>
    </dsp:sp>
    <dsp:sp modelId="{289D10D1-9C61-4037-B1AB-6885D3E242AC}">
      <dsp:nvSpPr>
        <dsp:cNvPr id="0" name=""/>
        <dsp:cNvSpPr/>
      </dsp:nvSpPr>
      <dsp:spPr>
        <a:xfrm>
          <a:off x="0" y="4593168"/>
          <a:ext cx="5914209" cy="575639"/>
        </a:xfrm>
        <a:prstGeom prst="roundRect">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a:t>Questions</a:t>
          </a:r>
          <a:endParaRPr lang="en-US" sz="2400" kern="1200"/>
        </a:p>
      </dsp:txBody>
      <dsp:txXfrm>
        <a:off x="28100" y="4621268"/>
        <a:ext cx="5858009" cy="5194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6602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01508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11597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686084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40282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5795284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15967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417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1344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1793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91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201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0537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5363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9048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925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3/12/2021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02941081"/>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2"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827323-B15B-4C54-BC28-018AFCB86BB5}"/>
              </a:ext>
            </a:extLst>
          </p:cNvPr>
          <p:cNvSpPr>
            <a:spLocks noGrp="1"/>
          </p:cNvSpPr>
          <p:nvPr>
            <p:ph type="ctrTitle"/>
          </p:nvPr>
        </p:nvSpPr>
        <p:spPr>
          <a:xfrm>
            <a:off x="3373062" y="3001363"/>
            <a:ext cx="8131550" cy="1126283"/>
          </a:xfrm>
        </p:spPr>
        <p:txBody>
          <a:bodyPr>
            <a:normAutofit/>
          </a:bodyPr>
          <a:lstStyle/>
          <a:p>
            <a:pPr>
              <a:lnSpc>
                <a:spcPct val="90000"/>
              </a:lnSpc>
            </a:pPr>
            <a:r>
              <a:rPr lang="en-US" sz="2400" dirty="0">
                <a:latin typeface="Century Gothic" panose="020B0502020202020204" pitchFamily="34" charset="0"/>
              </a:rPr>
              <a:t>Older Syrian Refugees’ Experiences of Language Barriers in Post-Migration and (re)Settlement Context in Canada</a:t>
            </a:r>
            <a:endParaRPr lang="en-CA" sz="2400" dirty="0">
              <a:latin typeface="Century Gothic" panose="020B0502020202020204" pitchFamily="34" charset="0"/>
            </a:endParaRPr>
          </a:p>
        </p:txBody>
      </p:sp>
      <p:sp>
        <p:nvSpPr>
          <p:cNvPr id="3" name="Subtitle 2">
            <a:extLst>
              <a:ext uri="{FF2B5EF4-FFF2-40B4-BE49-F238E27FC236}">
                <a16:creationId xmlns:a16="http://schemas.microsoft.com/office/drawing/2014/main" id="{DF1E0A1C-E6EC-49E7-8A66-F2263B9B7474}"/>
              </a:ext>
            </a:extLst>
          </p:cNvPr>
          <p:cNvSpPr>
            <a:spLocks noGrp="1"/>
          </p:cNvSpPr>
          <p:nvPr>
            <p:ph type="subTitle" idx="1"/>
          </p:nvPr>
        </p:nvSpPr>
        <p:spPr>
          <a:xfrm>
            <a:off x="3373062" y="4127644"/>
            <a:ext cx="8131550" cy="1126283"/>
          </a:xfrm>
        </p:spPr>
        <p:txBody>
          <a:bodyPr>
            <a:normAutofit/>
          </a:bodyPr>
          <a:lstStyle/>
          <a:p>
            <a:pPr>
              <a:lnSpc>
                <a:spcPct val="90000"/>
              </a:lnSpc>
            </a:pPr>
            <a:r>
              <a:rPr lang="en-US" sz="1100" b="1" dirty="0">
                <a:latin typeface="Century Gothic" panose="020B0502020202020204" pitchFamily="34" charset="0"/>
              </a:rPr>
              <a:t>CRS-CERLAC Conference Presentation</a:t>
            </a:r>
          </a:p>
          <a:p>
            <a:pPr>
              <a:lnSpc>
                <a:spcPct val="90000"/>
              </a:lnSpc>
            </a:pPr>
            <a:r>
              <a:rPr lang="en-US" sz="1100" dirty="0">
                <a:latin typeface="Century Gothic" panose="020B0502020202020204" pitchFamily="34" charset="0"/>
              </a:rPr>
              <a:t>By </a:t>
            </a:r>
            <a:r>
              <a:rPr lang="en-US" sz="1100" b="1" dirty="0">
                <a:latin typeface="Century Gothic" panose="020B0502020202020204" pitchFamily="34" charset="0"/>
              </a:rPr>
              <a:t>Souhail Boutmira </a:t>
            </a:r>
            <a:r>
              <a:rPr lang="en-US" sz="1100" dirty="0">
                <a:latin typeface="Century Gothic" panose="020B0502020202020204" pitchFamily="34" charset="0"/>
              </a:rPr>
              <a:t>BA. MA. PhD’s </a:t>
            </a:r>
          </a:p>
          <a:p>
            <a:pPr>
              <a:lnSpc>
                <a:spcPct val="90000"/>
              </a:lnSpc>
            </a:pPr>
            <a:r>
              <a:rPr lang="en-US" sz="1100" dirty="0">
                <a:latin typeface="Century Gothic" panose="020B0502020202020204" pitchFamily="34" charset="0"/>
              </a:rPr>
              <a:t>Policy Studies</a:t>
            </a:r>
          </a:p>
          <a:p>
            <a:pPr>
              <a:lnSpc>
                <a:spcPct val="90000"/>
              </a:lnSpc>
            </a:pPr>
            <a:r>
              <a:rPr lang="en-US" sz="1100" dirty="0">
                <a:latin typeface="Century Gothic" panose="020B0502020202020204" pitchFamily="34" charset="0"/>
              </a:rPr>
              <a:t>February 27, 2021 </a:t>
            </a:r>
            <a:endParaRPr lang="en-US" sz="1100" baseline="30000" dirty="0">
              <a:latin typeface="Century Gothic" panose="020B0502020202020204" pitchFamily="34" charset="0"/>
            </a:endParaRPr>
          </a:p>
          <a:p>
            <a:pPr>
              <a:lnSpc>
                <a:spcPct val="90000"/>
              </a:lnSpc>
            </a:pPr>
            <a:endParaRPr lang="en-US" sz="1100" baseline="30000" dirty="0">
              <a:latin typeface="Century Gothic" panose="020B0502020202020204" pitchFamily="34" charset="0"/>
            </a:endParaRPr>
          </a:p>
          <a:p>
            <a:pPr>
              <a:lnSpc>
                <a:spcPct val="90000"/>
              </a:lnSpc>
            </a:pPr>
            <a:endParaRPr lang="en-US" sz="1100" dirty="0">
              <a:latin typeface="Century Gothic" panose="020B0502020202020204" pitchFamily="34" charset="0"/>
            </a:endParaRPr>
          </a:p>
          <a:p>
            <a:pPr>
              <a:lnSpc>
                <a:spcPct val="90000"/>
              </a:lnSpc>
            </a:pPr>
            <a:endParaRPr lang="en-US" sz="1100" dirty="0">
              <a:latin typeface="Century Gothic" panose="020B0502020202020204" pitchFamily="34" charset="0"/>
            </a:endParaRPr>
          </a:p>
        </p:txBody>
      </p:sp>
      <p:sp>
        <p:nvSpPr>
          <p:cNvPr id="10"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83"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4261986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CB810F-E7AE-41E5-8DFD-40366DED4B1C}"/>
              </a:ext>
            </a:extLst>
          </p:cNvPr>
          <p:cNvSpPr>
            <a:spLocks noGrp="1"/>
          </p:cNvSpPr>
          <p:nvPr>
            <p:ph type="title"/>
          </p:nvPr>
        </p:nvSpPr>
        <p:spPr>
          <a:xfrm>
            <a:off x="3373062" y="624110"/>
            <a:ext cx="7810753" cy="483721"/>
          </a:xfrm>
        </p:spPr>
        <p:txBody>
          <a:bodyPr>
            <a:normAutofit/>
          </a:bodyPr>
          <a:lstStyle/>
          <a:p>
            <a:r>
              <a:rPr lang="en-CA" sz="2200" dirty="0">
                <a:solidFill>
                  <a:schemeClr val="bg2">
                    <a:lumMod val="25000"/>
                  </a:schemeClr>
                </a:solidFill>
                <a:latin typeface="Century Gothic" panose="020B0502020202020204" pitchFamily="34" charset="0"/>
              </a:rPr>
              <a:t>At the Individual Level</a:t>
            </a:r>
          </a:p>
        </p:txBody>
      </p:sp>
      <p:sp>
        <p:nvSpPr>
          <p:cNvPr id="50" name="Rectangle 4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5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5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5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5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5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6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6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6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6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6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66" name="Group 6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6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7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7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7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7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7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7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7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8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90F05934-A8CD-4373-B3E1-99AFA046BE6B}"/>
              </a:ext>
            </a:extLst>
          </p:cNvPr>
          <p:cNvSpPr>
            <a:spLocks noGrp="1"/>
          </p:cNvSpPr>
          <p:nvPr>
            <p:ph idx="1"/>
          </p:nvPr>
        </p:nvSpPr>
        <p:spPr>
          <a:xfrm>
            <a:off x="3510159" y="1522641"/>
            <a:ext cx="8131550" cy="3777622"/>
          </a:xfrm>
        </p:spPr>
        <p:txBody>
          <a:bodyPr>
            <a:normAutofit/>
          </a:bodyPr>
          <a:lstStyle/>
          <a:p>
            <a:pPr>
              <a:lnSpc>
                <a:spcPct val="90000"/>
              </a:lnSpc>
            </a:pPr>
            <a:r>
              <a:rPr lang="en-CA" sz="1500" dirty="0">
                <a:latin typeface="Century Gothic" panose="020B0502020202020204" pitchFamily="34" charset="0"/>
              </a:rPr>
              <a:t>Participants’ commitment to learn comes from their consciousness of the role language can play in shaping their experience of (re)settlement in Canada</a:t>
            </a:r>
          </a:p>
          <a:p>
            <a:pPr>
              <a:lnSpc>
                <a:spcPct val="90000"/>
              </a:lnSpc>
            </a:pPr>
            <a:r>
              <a:rPr lang="en-CA" sz="1500" dirty="0">
                <a:latin typeface="Century Gothic" panose="020B0502020202020204" pitchFamily="34" charset="0"/>
              </a:rPr>
              <a:t>They learned how to navigate different barriers to help accommodate their needs</a:t>
            </a:r>
          </a:p>
          <a:p>
            <a:pPr>
              <a:lnSpc>
                <a:spcPct val="90000"/>
              </a:lnSpc>
            </a:pPr>
            <a:r>
              <a:rPr lang="en-CA" sz="1500" dirty="0">
                <a:latin typeface="Century Gothic" panose="020B0502020202020204" pitchFamily="34" charset="0"/>
              </a:rPr>
              <a:t>Online and mixed-age classes seemed to be inappropriate to my participants’ learning progress, in addition to computer literacy, they lack interactions with teachers and other students </a:t>
            </a:r>
          </a:p>
          <a:p>
            <a:pPr>
              <a:lnSpc>
                <a:spcPct val="90000"/>
              </a:lnSpc>
            </a:pPr>
            <a:r>
              <a:rPr lang="en-CA" sz="1500" dirty="0">
                <a:latin typeface="Century Gothic" panose="020B0502020202020204" pitchFamily="34" charset="0"/>
              </a:rPr>
              <a:t>The desire of older Syrian refugees to take control of their daily lives gives them hope that their resettlement is not the end of their story as refugees</a:t>
            </a:r>
            <a:endParaRPr lang="en-CA" sz="1500" dirty="0"/>
          </a:p>
          <a:p>
            <a:pPr lvl="2" indent="0">
              <a:lnSpc>
                <a:spcPct val="90000"/>
              </a:lnSpc>
              <a:buNone/>
            </a:pPr>
            <a:r>
              <a:rPr lang="en-CA" sz="1300" i="1" dirty="0">
                <a:latin typeface="Century Gothic" panose="020B0502020202020204" pitchFamily="34" charset="0"/>
              </a:rPr>
              <a:t>I want to run my errands without having to ask for help. (70, female, in Canada since 2015)</a:t>
            </a:r>
          </a:p>
          <a:p>
            <a:pPr lvl="2" indent="0">
              <a:lnSpc>
                <a:spcPct val="90000"/>
              </a:lnSpc>
              <a:buNone/>
            </a:pPr>
            <a:r>
              <a:rPr lang="en-CA" sz="1300" i="1" dirty="0">
                <a:latin typeface="Century Gothic" panose="020B0502020202020204" pitchFamily="34" charset="0"/>
              </a:rPr>
              <a:t>I have three courses to complete. After that I want to go to college. I don’t know how I can leave him alone to go to college. My brother has Down Syndrome. I am very worried because I do not know what I will do. (56, male, in Canada since 2015)</a:t>
            </a:r>
          </a:p>
          <a:p>
            <a:pPr marL="0" indent="0">
              <a:lnSpc>
                <a:spcPct val="90000"/>
              </a:lnSpc>
              <a:buNone/>
            </a:pPr>
            <a:endParaRPr lang="en-CA" sz="1500" dirty="0">
              <a:latin typeface="Century Gothic" panose="020B0502020202020204" pitchFamily="34" charset="0"/>
            </a:endParaRPr>
          </a:p>
        </p:txBody>
      </p:sp>
    </p:spTree>
    <p:extLst>
      <p:ext uri="{BB962C8B-B14F-4D97-AF65-F5344CB8AC3E}">
        <p14:creationId xmlns:p14="http://schemas.microsoft.com/office/powerpoint/2010/main" val="244702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765A50-6C11-4CF6-933C-FB87BF483E4C}"/>
              </a:ext>
            </a:extLst>
          </p:cNvPr>
          <p:cNvSpPr>
            <a:spLocks noGrp="1"/>
          </p:cNvSpPr>
          <p:nvPr>
            <p:ph type="title"/>
          </p:nvPr>
        </p:nvSpPr>
        <p:spPr>
          <a:xfrm>
            <a:off x="3373062" y="624110"/>
            <a:ext cx="8131550" cy="448552"/>
          </a:xfrm>
        </p:spPr>
        <p:txBody>
          <a:bodyPr>
            <a:noAutofit/>
          </a:bodyPr>
          <a:lstStyle/>
          <a:p>
            <a:r>
              <a:rPr lang="en-CA" sz="2400" dirty="0">
                <a:solidFill>
                  <a:schemeClr val="bg2">
                    <a:lumMod val="25000"/>
                  </a:schemeClr>
                </a:solidFill>
                <a:latin typeface="Century Gothic" panose="020B0502020202020204" pitchFamily="34" charset="0"/>
              </a:rPr>
              <a:t>At the Family Level</a:t>
            </a:r>
            <a:endParaRPr lang="en-CA" sz="2400" dirty="0">
              <a:solidFill>
                <a:schemeClr val="bg2">
                  <a:lumMod val="25000"/>
                </a:schemeClr>
              </a:solidFill>
            </a:endParaRP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EA60381A-1054-4630-A6D6-FE1575FF84FE}"/>
              </a:ext>
            </a:extLst>
          </p:cNvPr>
          <p:cNvSpPr>
            <a:spLocks noGrp="1"/>
          </p:cNvSpPr>
          <p:nvPr>
            <p:ph idx="1"/>
          </p:nvPr>
        </p:nvSpPr>
        <p:spPr>
          <a:xfrm>
            <a:off x="3373062" y="1549141"/>
            <a:ext cx="8131550" cy="3777622"/>
          </a:xfrm>
        </p:spPr>
        <p:txBody>
          <a:bodyPr>
            <a:normAutofit/>
          </a:bodyPr>
          <a:lstStyle/>
          <a:p>
            <a:r>
              <a:rPr lang="en-CA" sz="1600" dirty="0">
                <a:latin typeface="Century Gothic" panose="020B0502020202020204" pitchFamily="34" charset="0"/>
              </a:rPr>
              <a:t>Participants depend on their children to help communicate with the outside world </a:t>
            </a:r>
          </a:p>
          <a:p>
            <a:pPr marL="0" indent="0">
              <a:buNone/>
            </a:pPr>
            <a:r>
              <a:rPr lang="en-CA" sz="1400" i="1" dirty="0">
                <a:latin typeface="Century Gothic" panose="020B0502020202020204" pitchFamily="34" charset="0"/>
              </a:rPr>
              <a:t>My friends from the Arabic speaking community don’t like to go out, they have a son or daughter to drive them around …They visit each other and that’s about it. It is not a motivating environment to learn faster (84, male, since 2015)</a:t>
            </a:r>
            <a:endParaRPr lang="en-CA" sz="1400" dirty="0">
              <a:latin typeface="Century Gothic" panose="020B0502020202020204" pitchFamily="34" charset="0"/>
            </a:endParaRPr>
          </a:p>
          <a:p>
            <a:r>
              <a:rPr lang="en-CA" sz="1600" dirty="0">
                <a:latin typeface="Century Gothic" panose="020B0502020202020204" pitchFamily="34" charset="0"/>
              </a:rPr>
              <a:t>Children fast acquisition of English may force parents to address them in Arabic only</a:t>
            </a:r>
          </a:p>
          <a:p>
            <a:pPr marL="0" indent="0">
              <a:buNone/>
            </a:pPr>
            <a:r>
              <a:rPr lang="en-CA" sz="1400" i="1" dirty="0">
                <a:latin typeface="Century Gothic" panose="020B0502020202020204" pitchFamily="34" charset="0"/>
              </a:rPr>
              <a:t>My daughter is doing much better because she is young and can learn faster. Also, she knew some English before coming to Canada. She speaks fluently, she just graduated from college (64, female, 2016)</a:t>
            </a:r>
          </a:p>
        </p:txBody>
      </p:sp>
    </p:spTree>
    <p:extLst>
      <p:ext uri="{BB962C8B-B14F-4D97-AF65-F5344CB8AC3E}">
        <p14:creationId xmlns:p14="http://schemas.microsoft.com/office/powerpoint/2010/main" val="5855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86B4-9796-480C-9AA7-EF4766BD18AD}"/>
              </a:ext>
            </a:extLst>
          </p:cNvPr>
          <p:cNvSpPr>
            <a:spLocks noGrp="1"/>
          </p:cNvSpPr>
          <p:nvPr>
            <p:ph type="title"/>
          </p:nvPr>
        </p:nvSpPr>
        <p:spPr>
          <a:xfrm>
            <a:off x="2592925" y="624110"/>
            <a:ext cx="8911687" cy="483721"/>
          </a:xfrm>
        </p:spPr>
        <p:txBody>
          <a:bodyPr>
            <a:normAutofit/>
          </a:bodyPr>
          <a:lstStyle/>
          <a:p>
            <a:r>
              <a:rPr lang="en-US" sz="2200" dirty="0">
                <a:solidFill>
                  <a:schemeClr val="bg2">
                    <a:lumMod val="25000"/>
                  </a:schemeClr>
                </a:solidFill>
              </a:rPr>
              <a:t>At the Community Level</a:t>
            </a:r>
            <a:endParaRPr lang="en-CA" sz="2200" dirty="0">
              <a:solidFill>
                <a:schemeClr val="bg2">
                  <a:lumMod val="25000"/>
                </a:schemeClr>
              </a:solidFill>
            </a:endParaRPr>
          </a:p>
        </p:txBody>
      </p:sp>
      <p:sp>
        <p:nvSpPr>
          <p:cNvPr id="3" name="Content Placeholder 2">
            <a:extLst>
              <a:ext uri="{FF2B5EF4-FFF2-40B4-BE49-F238E27FC236}">
                <a16:creationId xmlns:a16="http://schemas.microsoft.com/office/drawing/2014/main" id="{EFCB49B5-D875-41B3-A7CB-3E34A418537C}"/>
              </a:ext>
            </a:extLst>
          </p:cNvPr>
          <p:cNvSpPr>
            <a:spLocks noGrp="1"/>
          </p:cNvSpPr>
          <p:nvPr>
            <p:ph idx="1"/>
          </p:nvPr>
        </p:nvSpPr>
        <p:spPr>
          <a:xfrm>
            <a:off x="2589212" y="1540189"/>
            <a:ext cx="8915400" cy="3777622"/>
          </a:xfrm>
        </p:spPr>
        <p:txBody>
          <a:bodyPr>
            <a:normAutofit fontScale="85000" lnSpcReduction="20000"/>
          </a:bodyPr>
          <a:lstStyle/>
          <a:p>
            <a:r>
              <a:rPr lang="en-CA" dirty="0">
                <a:latin typeface="Century Gothic" panose="020B0502020202020204" pitchFamily="34" charset="0"/>
              </a:rPr>
              <a:t>Most of my participants had little to no contact with community members because they were not able to express themselves on the one hand; they couldn’t comprehend fully what others say</a:t>
            </a:r>
          </a:p>
          <a:p>
            <a:pPr marL="914400" lvl="2" indent="0">
              <a:buNone/>
            </a:pPr>
            <a:r>
              <a:rPr lang="en-CA" i="1" dirty="0">
                <a:latin typeface="Century Gothic" panose="020B0502020202020204" pitchFamily="34" charset="0"/>
              </a:rPr>
              <a:t>My neighbor told me that his son is ill. I met him few days later, I wanted to ask him about his son’s health, but I couldn’t. And even if I knew what to say I will not be able to understand his answer. That’s my problem. (84, male, in Canada since 2015)</a:t>
            </a:r>
            <a:endParaRPr lang="en-CA" dirty="0">
              <a:latin typeface="Century Gothic" panose="020B0502020202020204" pitchFamily="34" charset="0"/>
            </a:endParaRPr>
          </a:p>
          <a:p>
            <a:r>
              <a:rPr lang="en-CA" dirty="0">
                <a:latin typeface="Century Gothic" panose="020B0502020202020204" pitchFamily="34" charset="0"/>
              </a:rPr>
              <a:t>Some participants used food sharing and/or volunteering as strategies to build new friendships in the neighborhood</a:t>
            </a:r>
          </a:p>
          <a:p>
            <a:pPr marL="914400" lvl="2" indent="0">
              <a:buNone/>
            </a:pPr>
            <a:r>
              <a:rPr lang="en-CA" i="1" dirty="0">
                <a:latin typeface="Century Gothic" panose="020B0502020202020204" pitchFamily="34" charset="0"/>
              </a:rPr>
              <a:t>I tried my best to make friends with locals so I can practice my English. One day, it was Eid, I made a cake and I knocked on the apartment door beside us. I want to get to know them and practice the language, but they never opened the door. (64, female, 2016)</a:t>
            </a:r>
            <a:endParaRPr lang="en-CA" dirty="0">
              <a:latin typeface="Century Gothic" panose="020B0502020202020204" pitchFamily="34" charset="0"/>
            </a:endParaRPr>
          </a:p>
          <a:p>
            <a:r>
              <a:rPr lang="en-CA" dirty="0">
                <a:latin typeface="Century Gothic" panose="020B0502020202020204" pitchFamily="34" charset="0"/>
              </a:rPr>
              <a:t>Participants experienced some complications navigating different community services. While they did not have a problem doing groceries, they had difficulties discussing money matters or doing banking in general</a:t>
            </a:r>
          </a:p>
          <a:p>
            <a:pPr marL="914400" lvl="2" indent="0">
              <a:buNone/>
            </a:pPr>
            <a:r>
              <a:rPr lang="en-CA" i="1" dirty="0">
                <a:latin typeface="Century Gothic" panose="020B0502020202020204" pitchFamily="34" charset="0"/>
              </a:rPr>
              <a:t>If my children are not here, I won’t call anyone. I will do it myself and most of the times it goes well. I do not have a problem buying what I need from the grocery store. I use both debit card and cash. (70, female, in Canada since 2015)</a:t>
            </a:r>
          </a:p>
          <a:p>
            <a:pPr lvl="1"/>
            <a:endParaRPr lang="en-CA" i="1" dirty="0">
              <a:latin typeface="Century Gothic" panose="020B0502020202020204" pitchFamily="34" charset="0"/>
            </a:endParaRPr>
          </a:p>
          <a:p>
            <a:endParaRPr lang="en-CA" i="1" dirty="0">
              <a:latin typeface="Century Gothic" panose="020B0502020202020204" pitchFamily="34" charset="0"/>
            </a:endParaRPr>
          </a:p>
          <a:p>
            <a:endParaRPr lang="en-CA" dirty="0">
              <a:latin typeface="Century Gothic" panose="020B0502020202020204" pitchFamily="34" charset="0"/>
            </a:endParaRPr>
          </a:p>
          <a:p>
            <a:endParaRPr lang="en-CA" dirty="0">
              <a:latin typeface="Century Gothic" panose="020B0502020202020204" pitchFamily="34" charset="0"/>
            </a:endParaRPr>
          </a:p>
          <a:p>
            <a:endParaRPr lang="en-CA" dirty="0"/>
          </a:p>
        </p:txBody>
      </p:sp>
    </p:spTree>
    <p:extLst>
      <p:ext uri="{BB962C8B-B14F-4D97-AF65-F5344CB8AC3E}">
        <p14:creationId xmlns:p14="http://schemas.microsoft.com/office/powerpoint/2010/main" val="3553204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A5F88-6A1E-4C34-8138-681010733454}"/>
              </a:ext>
            </a:extLst>
          </p:cNvPr>
          <p:cNvSpPr>
            <a:spLocks noGrp="1"/>
          </p:cNvSpPr>
          <p:nvPr>
            <p:ph type="title"/>
          </p:nvPr>
        </p:nvSpPr>
        <p:spPr>
          <a:xfrm>
            <a:off x="2589213" y="624110"/>
            <a:ext cx="8915400" cy="422175"/>
          </a:xfrm>
        </p:spPr>
        <p:txBody>
          <a:bodyPr>
            <a:normAutofit fontScale="90000"/>
          </a:bodyPr>
          <a:lstStyle/>
          <a:p>
            <a:r>
              <a:rPr lang="en-US" sz="2400" dirty="0">
                <a:solidFill>
                  <a:schemeClr val="bg2">
                    <a:lumMod val="25000"/>
                  </a:schemeClr>
                </a:solidFill>
              </a:rPr>
              <a:t>At the Societal Level</a:t>
            </a:r>
            <a:endParaRPr lang="en-CA" sz="2400" dirty="0">
              <a:solidFill>
                <a:schemeClr val="bg2">
                  <a:lumMod val="25000"/>
                </a:schemeClr>
              </a:solidFill>
            </a:endParaRPr>
          </a:p>
        </p:txBody>
      </p:sp>
      <p:sp>
        <p:nvSpPr>
          <p:cNvPr id="3" name="Content Placeholder 2">
            <a:extLst>
              <a:ext uri="{FF2B5EF4-FFF2-40B4-BE49-F238E27FC236}">
                <a16:creationId xmlns:a16="http://schemas.microsoft.com/office/drawing/2014/main" id="{8296BC68-0D9D-45D5-B26B-37928C1A5F01}"/>
              </a:ext>
            </a:extLst>
          </p:cNvPr>
          <p:cNvSpPr>
            <a:spLocks noGrp="1"/>
          </p:cNvSpPr>
          <p:nvPr>
            <p:ph idx="1"/>
          </p:nvPr>
        </p:nvSpPr>
        <p:spPr>
          <a:xfrm>
            <a:off x="2589213" y="1540189"/>
            <a:ext cx="8915400" cy="3777622"/>
          </a:xfrm>
        </p:spPr>
        <p:txBody>
          <a:bodyPr/>
          <a:lstStyle/>
          <a:p>
            <a:r>
              <a:rPr lang="en-CA" dirty="0">
                <a:latin typeface="Century Gothic" panose="020B0502020202020204" pitchFamily="34" charset="0"/>
              </a:rPr>
              <a:t>All participants mentioned that they struggle with access to information because of lack of language proficiency </a:t>
            </a:r>
          </a:p>
          <a:p>
            <a:r>
              <a:rPr lang="en-CA" dirty="0">
                <a:latin typeface="Century Gothic" panose="020B0502020202020204" pitchFamily="34" charset="0"/>
              </a:rPr>
              <a:t>They experienced anxiety when they perform administrative tasks, take phone calls, book doctors’ appointments and meet with government services</a:t>
            </a:r>
          </a:p>
          <a:p>
            <a:r>
              <a:rPr lang="en-CA" dirty="0">
                <a:latin typeface="Century Gothic" panose="020B0502020202020204" pitchFamily="34" charset="0"/>
              </a:rPr>
              <a:t>They require the help of their children, (re)settlement case managers and interpreters to complete forms related to their status in Canada, (e.g. to renew their medical cards and to submit yearly taxes)</a:t>
            </a:r>
          </a:p>
        </p:txBody>
      </p:sp>
    </p:spTree>
    <p:extLst>
      <p:ext uri="{BB962C8B-B14F-4D97-AF65-F5344CB8AC3E}">
        <p14:creationId xmlns:p14="http://schemas.microsoft.com/office/powerpoint/2010/main" val="3845584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423E-8B95-4CE8-970B-47D843A795B4}"/>
              </a:ext>
            </a:extLst>
          </p:cNvPr>
          <p:cNvSpPr>
            <a:spLocks noGrp="1"/>
          </p:cNvSpPr>
          <p:nvPr>
            <p:ph type="title"/>
          </p:nvPr>
        </p:nvSpPr>
        <p:spPr>
          <a:xfrm>
            <a:off x="1640156" y="650631"/>
            <a:ext cx="8911687" cy="492513"/>
          </a:xfrm>
        </p:spPr>
        <p:txBody>
          <a:bodyPr>
            <a:normAutofit/>
          </a:bodyPr>
          <a:lstStyle/>
          <a:p>
            <a:r>
              <a:rPr lang="en-US" sz="2200" dirty="0">
                <a:solidFill>
                  <a:schemeClr val="bg2">
                    <a:lumMod val="25000"/>
                  </a:schemeClr>
                </a:solidFill>
              </a:rPr>
              <a:t>At the Societal Level</a:t>
            </a:r>
            <a:endParaRPr lang="en-CA" sz="2200" dirty="0">
              <a:solidFill>
                <a:schemeClr val="bg2">
                  <a:lumMod val="25000"/>
                </a:schemeClr>
              </a:solidFill>
            </a:endParaRPr>
          </a:p>
        </p:txBody>
      </p:sp>
      <p:sp>
        <p:nvSpPr>
          <p:cNvPr id="3" name="Text Placeholder 2">
            <a:extLst>
              <a:ext uri="{FF2B5EF4-FFF2-40B4-BE49-F238E27FC236}">
                <a16:creationId xmlns:a16="http://schemas.microsoft.com/office/drawing/2014/main" id="{8A8E7B0E-2AFB-4289-9612-75D7F8E8CC34}"/>
              </a:ext>
            </a:extLst>
          </p:cNvPr>
          <p:cNvSpPr>
            <a:spLocks noGrp="1"/>
          </p:cNvSpPr>
          <p:nvPr>
            <p:ph type="body" idx="1"/>
          </p:nvPr>
        </p:nvSpPr>
        <p:spPr>
          <a:xfrm>
            <a:off x="2103268" y="1143144"/>
            <a:ext cx="3992732" cy="492513"/>
          </a:xfrm>
        </p:spPr>
        <p:txBody>
          <a:bodyPr anchor="t"/>
          <a:lstStyle/>
          <a:p>
            <a:pPr algn="ctr"/>
            <a:r>
              <a:rPr lang="en-US" sz="2000" dirty="0"/>
              <a:t>Employment</a:t>
            </a:r>
            <a:r>
              <a:rPr lang="en-US" dirty="0"/>
              <a:t> 	</a:t>
            </a:r>
            <a:endParaRPr lang="en-CA" dirty="0"/>
          </a:p>
        </p:txBody>
      </p:sp>
      <p:sp>
        <p:nvSpPr>
          <p:cNvPr id="4" name="Content Placeholder 3">
            <a:extLst>
              <a:ext uri="{FF2B5EF4-FFF2-40B4-BE49-F238E27FC236}">
                <a16:creationId xmlns:a16="http://schemas.microsoft.com/office/drawing/2014/main" id="{2E596181-D736-4948-BEAA-393462369260}"/>
              </a:ext>
            </a:extLst>
          </p:cNvPr>
          <p:cNvSpPr>
            <a:spLocks noGrp="1"/>
          </p:cNvSpPr>
          <p:nvPr>
            <p:ph sz="half" idx="2"/>
          </p:nvPr>
        </p:nvSpPr>
        <p:spPr>
          <a:xfrm>
            <a:off x="1753107" y="1745478"/>
            <a:ext cx="4342893" cy="3354060"/>
          </a:xfrm>
        </p:spPr>
        <p:txBody>
          <a:bodyPr>
            <a:normAutofit fontScale="92500" lnSpcReduction="10000"/>
          </a:bodyPr>
          <a:lstStyle/>
          <a:p>
            <a:r>
              <a:rPr lang="en-CA" sz="1700" dirty="0">
                <a:latin typeface="Century Gothic" panose="020B0502020202020204" pitchFamily="34" charset="0"/>
              </a:rPr>
              <a:t>Participants did not find that language classes helped them secure employment in Canada. Particularly, my participants had hard time finding accurate information about appropriate language programs that can satisfy their individual needs</a:t>
            </a:r>
          </a:p>
          <a:p>
            <a:pPr marL="800100" lvl="2" indent="0">
              <a:lnSpc>
                <a:spcPct val="90000"/>
              </a:lnSpc>
              <a:buNone/>
            </a:pPr>
            <a:r>
              <a:rPr lang="en-CA" i="1" dirty="0">
                <a:latin typeface="Century Gothic" panose="020B0502020202020204" pitchFamily="34" charset="0"/>
              </a:rPr>
              <a:t>I have working experience in the US because I was working for the UN. Now I am still volunteering … To do my job in Canada I have to go through a licensing process, but it can be very costly. I did not know about the subsidy program at the time, so it was mainly a financial barrier. Now, I have a feeling it is too late (68, male, in Canada since 2016)</a:t>
            </a:r>
          </a:p>
          <a:p>
            <a:endParaRPr lang="en-CA" dirty="0"/>
          </a:p>
        </p:txBody>
      </p:sp>
      <p:sp>
        <p:nvSpPr>
          <p:cNvPr id="5" name="Text Placeholder 4">
            <a:extLst>
              <a:ext uri="{FF2B5EF4-FFF2-40B4-BE49-F238E27FC236}">
                <a16:creationId xmlns:a16="http://schemas.microsoft.com/office/drawing/2014/main" id="{C7FEB17A-836E-47DA-B994-1844C62ED317}"/>
              </a:ext>
            </a:extLst>
          </p:cNvPr>
          <p:cNvSpPr>
            <a:spLocks noGrp="1"/>
          </p:cNvSpPr>
          <p:nvPr>
            <p:ph type="body" sz="quarter" idx="3"/>
          </p:nvPr>
        </p:nvSpPr>
        <p:spPr>
          <a:xfrm>
            <a:off x="6270055" y="1116623"/>
            <a:ext cx="3999001" cy="492513"/>
          </a:xfrm>
        </p:spPr>
        <p:txBody>
          <a:bodyPr anchor="ctr"/>
          <a:lstStyle/>
          <a:p>
            <a:pPr algn="ctr"/>
            <a:r>
              <a:rPr lang="en-US" sz="2000" dirty="0"/>
              <a:t>Healthcare</a:t>
            </a:r>
            <a:endParaRPr lang="en-CA" sz="2000" dirty="0"/>
          </a:p>
        </p:txBody>
      </p:sp>
      <p:sp>
        <p:nvSpPr>
          <p:cNvPr id="6" name="Content Placeholder 5">
            <a:extLst>
              <a:ext uri="{FF2B5EF4-FFF2-40B4-BE49-F238E27FC236}">
                <a16:creationId xmlns:a16="http://schemas.microsoft.com/office/drawing/2014/main" id="{BCEDA294-AB14-43A9-8BD7-E3C0EA0791B4}"/>
              </a:ext>
            </a:extLst>
          </p:cNvPr>
          <p:cNvSpPr>
            <a:spLocks noGrp="1"/>
          </p:cNvSpPr>
          <p:nvPr>
            <p:ph sz="quarter" idx="4"/>
          </p:nvPr>
        </p:nvSpPr>
        <p:spPr>
          <a:xfrm>
            <a:off x="6100219" y="1751970"/>
            <a:ext cx="4338674" cy="3354060"/>
          </a:xfrm>
        </p:spPr>
        <p:txBody>
          <a:bodyPr>
            <a:normAutofit fontScale="92500" lnSpcReduction="10000"/>
          </a:bodyPr>
          <a:lstStyle/>
          <a:p>
            <a:pPr>
              <a:lnSpc>
                <a:spcPct val="90000"/>
              </a:lnSpc>
            </a:pPr>
            <a:r>
              <a:rPr lang="en-CA" sz="1700" dirty="0">
                <a:latin typeface="Century Gothic" panose="020B0502020202020204" pitchFamily="34" charset="0"/>
              </a:rPr>
              <a:t>Participants except one reported some level of stress and anxiety when dealing with healthcare providers</a:t>
            </a:r>
          </a:p>
          <a:p>
            <a:pPr marL="800100" lvl="2" indent="0">
              <a:lnSpc>
                <a:spcPct val="90000"/>
              </a:lnSpc>
              <a:buNone/>
            </a:pPr>
            <a:r>
              <a:rPr lang="en-CA" i="1" dirty="0">
                <a:latin typeface="Century Gothic" panose="020B0502020202020204" pitchFamily="34" charset="0"/>
              </a:rPr>
              <a:t>When it comes to my diagnosis and prescription, she calls my son over the phone to explain what medication I should be taking and when (70, female, in Canada since 2015)</a:t>
            </a:r>
            <a:endParaRPr lang="en-CA" dirty="0">
              <a:latin typeface="Century Gothic" panose="020B0502020202020204" pitchFamily="34" charset="0"/>
            </a:endParaRPr>
          </a:p>
          <a:p>
            <a:r>
              <a:rPr lang="en-CA" sz="1700" dirty="0">
                <a:latin typeface="Century Gothic" panose="020B0502020202020204" pitchFamily="34" charset="0"/>
              </a:rPr>
              <a:t>Interpreter/translation Struggle and The literacy problem </a:t>
            </a:r>
          </a:p>
          <a:p>
            <a:pPr marL="800100" lvl="2" indent="0">
              <a:lnSpc>
                <a:spcPct val="90000"/>
              </a:lnSpc>
              <a:buNone/>
            </a:pPr>
            <a:r>
              <a:rPr lang="en-CA" i="1" dirty="0">
                <a:latin typeface="Century Gothic" panose="020B0502020202020204" pitchFamily="34" charset="0"/>
              </a:rPr>
              <a:t>The Arabic-speaking community speaks different dialects…They may not be able to communicate with other Arabic-speaking immigrants and refugees</a:t>
            </a:r>
          </a:p>
          <a:p>
            <a:endParaRPr lang="en-CA" dirty="0"/>
          </a:p>
        </p:txBody>
      </p:sp>
    </p:spTree>
    <p:extLst>
      <p:ext uri="{BB962C8B-B14F-4D97-AF65-F5344CB8AC3E}">
        <p14:creationId xmlns:p14="http://schemas.microsoft.com/office/powerpoint/2010/main" val="2917782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871BB-CD1A-4CBF-AFB6-6444D3289E5B}"/>
              </a:ext>
            </a:extLst>
          </p:cNvPr>
          <p:cNvSpPr>
            <a:spLocks noGrp="1"/>
          </p:cNvSpPr>
          <p:nvPr>
            <p:ph type="title"/>
          </p:nvPr>
        </p:nvSpPr>
        <p:spPr>
          <a:xfrm>
            <a:off x="2304928" y="683009"/>
            <a:ext cx="9483968" cy="527538"/>
          </a:xfrm>
        </p:spPr>
        <p:txBody>
          <a:bodyPr>
            <a:normAutofit/>
          </a:bodyPr>
          <a:lstStyle/>
          <a:p>
            <a:r>
              <a:rPr lang="en-CA" sz="2400" dirty="0">
                <a:latin typeface="Century Gothic" panose="020B0502020202020204" pitchFamily="34" charset="0"/>
              </a:rPr>
              <a:t>Limitations</a:t>
            </a:r>
            <a:endParaRPr lang="en-CA" sz="2400" dirty="0"/>
          </a:p>
        </p:txBody>
      </p:sp>
      <p:sp>
        <p:nvSpPr>
          <p:cNvPr id="3" name="Content Placeholder 2">
            <a:extLst>
              <a:ext uri="{FF2B5EF4-FFF2-40B4-BE49-F238E27FC236}">
                <a16:creationId xmlns:a16="http://schemas.microsoft.com/office/drawing/2014/main" id="{86118527-E28B-4C2C-9210-95E00D82D279}"/>
              </a:ext>
            </a:extLst>
          </p:cNvPr>
          <p:cNvSpPr>
            <a:spLocks noGrp="1"/>
          </p:cNvSpPr>
          <p:nvPr>
            <p:ph idx="1"/>
          </p:nvPr>
        </p:nvSpPr>
        <p:spPr/>
        <p:txBody>
          <a:bodyPr/>
          <a:lstStyle/>
          <a:p>
            <a:pPr marL="0" indent="0">
              <a:lnSpc>
                <a:spcPct val="90000"/>
              </a:lnSpc>
              <a:buNone/>
            </a:pPr>
            <a:r>
              <a:rPr lang="en-CA" sz="1600" dirty="0">
                <a:latin typeface="Century Gothic" panose="020B0502020202020204" pitchFamily="34" charset="0"/>
              </a:rPr>
              <a:t>Recruitment of Syrian older adults from the GAR program was difficult in Toronto, I had to find participants in Mississauga and Hamilton. The experiences of Syrian older adults in the GTHA could differ from those living in Toronto. The metropole environment may bring other opportunities and barriers that may shape their experiences differently.</a:t>
            </a:r>
          </a:p>
          <a:p>
            <a:pPr marL="0" indent="0">
              <a:buNone/>
            </a:pPr>
            <a:endParaRPr lang="en-CA" dirty="0"/>
          </a:p>
        </p:txBody>
      </p:sp>
    </p:spTree>
    <p:extLst>
      <p:ext uri="{BB962C8B-B14F-4D97-AF65-F5344CB8AC3E}">
        <p14:creationId xmlns:p14="http://schemas.microsoft.com/office/powerpoint/2010/main" val="1412919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F50EA-75A6-4EBC-AE04-94AB820C13F0}"/>
              </a:ext>
            </a:extLst>
          </p:cNvPr>
          <p:cNvSpPr>
            <a:spLocks noGrp="1"/>
          </p:cNvSpPr>
          <p:nvPr>
            <p:ph type="title"/>
          </p:nvPr>
        </p:nvSpPr>
        <p:spPr>
          <a:xfrm>
            <a:off x="1620750" y="609670"/>
            <a:ext cx="9601196" cy="371617"/>
          </a:xfrm>
        </p:spPr>
        <p:txBody>
          <a:bodyPr>
            <a:normAutofit fontScale="90000"/>
          </a:bodyPr>
          <a:lstStyle/>
          <a:p>
            <a:r>
              <a:rPr lang="en-CA" sz="2400" dirty="0">
                <a:latin typeface="Century Gothic" panose="020B0502020202020204" pitchFamily="34" charset="0"/>
              </a:rPr>
              <a:t>Discussion – Individual Level</a:t>
            </a:r>
          </a:p>
        </p:txBody>
      </p:sp>
      <p:sp>
        <p:nvSpPr>
          <p:cNvPr id="3" name="Text Placeholder 2">
            <a:extLst>
              <a:ext uri="{FF2B5EF4-FFF2-40B4-BE49-F238E27FC236}">
                <a16:creationId xmlns:a16="http://schemas.microsoft.com/office/drawing/2014/main" id="{66A4ED8D-B017-4C7F-A4D8-E93B7C3A84BA}"/>
              </a:ext>
            </a:extLst>
          </p:cNvPr>
          <p:cNvSpPr>
            <a:spLocks noGrp="1"/>
          </p:cNvSpPr>
          <p:nvPr>
            <p:ph type="body" idx="1"/>
          </p:nvPr>
        </p:nvSpPr>
        <p:spPr>
          <a:xfrm>
            <a:off x="1544660" y="1074194"/>
            <a:ext cx="4718304" cy="371617"/>
          </a:xfrm>
        </p:spPr>
        <p:txBody>
          <a:bodyPr/>
          <a:lstStyle/>
          <a:p>
            <a:pPr algn="ctr"/>
            <a:r>
              <a:rPr lang="en-US" sz="2000" dirty="0">
                <a:latin typeface="Century Gothic" panose="020B0502020202020204" pitchFamily="34" charset="0"/>
              </a:rPr>
              <a:t>The Literature </a:t>
            </a:r>
            <a:endParaRPr lang="en-CA" sz="2000" dirty="0">
              <a:latin typeface="Century Gothic" panose="020B0502020202020204" pitchFamily="34" charset="0"/>
            </a:endParaRPr>
          </a:p>
        </p:txBody>
      </p:sp>
      <p:sp>
        <p:nvSpPr>
          <p:cNvPr id="4" name="Content Placeholder 3">
            <a:extLst>
              <a:ext uri="{FF2B5EF4-FFF2-40B4-BE49-F238E27FC236}">
                <a16:creationId xmlns:a16="http://schemas.microsoft.com/office/drawing/2014/main" id="{0B34656C-A463-4DC0-9500-7DE1417C5884}"/>
              </a:ext>
            </a:extLst>
          </p:cNvPr>
          <p:cNvSpPr>
            <a:spLocks noGrp="1"/>
          </p:cNvSpPr>
          <p:nvPr>
            <p:ph sz="half" idx="2"/>
          </p:nvPr>
        </p:nvSpPr>
        <p:spPr>
          <a:xfrm>
            <a:off x="1277816" y="1631622"/>
            <a:ext cx="4715931" cy="4915943"/>
          </a:xfrm>
        </p:spPr>
        <p:txBody>
          <a:bodyPr>
            <a:normAutofit fontScale="25000" lnSpcReduction="20000"/>
          </a:bodyPr>
          <a:lstStyle/>
          <a:p>
            <a:pPr>
              <a:lnSpc>
                <a:spcPct val="110000"/>
              </a:lnSpc>
            </a:pPr>
            <a:r>
              <a:rPr lang="en-CA" sz="6400" dirty="0">
                <a:latin typeface="Century Gothic" panose="020B0502020202020204" pitchFamily="34" charset="0"/>
              </a:rPr>
              <a:t>Debeljacki (2007) argues that GARs have difficulties completing the program because of they require more individual attention in the classroom than other students. He linked language classes dropping rates to financial hardship</a:t>
            </a:r>
          </a:p>
          <a:p>
            <a:pPr>
              <a:lnSpc>
                <a:spcPct val="110000"/>
              </a:lnSpc>
            </a:pPr>
            <a:endParaRPr lang="en-CA" sz="6400" dirty="0">
              <a:latin typeface="Century Gothic" panose="020B0502020202020204" pitchFamily="34" charset="0"/>
            </a:endParaRPr>
          </a:p>
          <a:p>
            <a:pPr>
              <a:lnSpc>
                <a:spcPct val="110000"/>
              </a:lnSpc>
            </a:pPr>
            <a:r>
              <a:rPr lang="en-CA" sz="6400" dirty="0">
                <a:latin typeface="Century Gothic" panose="020B0502020202020204" pitchFamily="34" charset="0"/>
              </a:rPr>
              <a:t>Mwarigha (2002) explain that the (re)settlement process can be broken into three distinct phases; the immediate, the intermediary and the long term. Each phase requires a specific set of language skills. Early years are particularly difficult for GARs because “limited English proficiency may not only serve as an indicator of linguistic isolation but also have an impact on older immigrants’ social ties to family and friends” (Jang et al., 2016:8)</a:t>
            </a:r>
          </a:p>
          <a:p>
            <a:pPr>
              <a:lnSpc>
                <a:spcPct val="110000"/>
              </a:lnSpc>
            </a:pPr>
            <a:endParaRPr lang="en-CA" sz="6400" dirty="0">
              <a:latin typeface="Century Gothic" panose="020B0502020202020204" pitchFamily="34" charset="0"/>
            </a:endParaRPr>
          </a:p>
          <a:p>
            <a:pPr>
              <a:lnSpc>
                <a:spcPct val="110000"/>
              </a:lnSpc>
            </a:pPr>
            <a:endParaRPr lang="en-CA" sz="3400" dirty="0">
              <a:latin typeface="Century Gothic" panose="020B0502020202020204" pitchFamily="34" charset="0"/>
            </a:endParaRPr>
          </a:p>
          <a:p>
            <a:pPr>
              <a:lnSpc>
                <a:spcPct val="90000"/>
              </a:lnSpc>
            </a:pPr>
            <a:endParaRPr lang="en-CA" dirty="0">
              <a:latin typeface="Century Gothic" panose="020B0502020202020204" pitchFamily="34" charset="0"/>
            </a:endParaRPr>
          </a:p>
          <a:p>
            <a:endParaRPr lang="en-CA" dirty="0"/>
          </a:p>
        </p:txBody>
      </p:sp>
      <p:sp>
        <p:nvSpPr>
          <p:cNvPr id="5" name="Text Placeholder 4">
            <a:extLst>
              <a:ext uri="{FF2B5EF4-FFF2-40B4-BE49-F238E27FC236}">
                <a16:creationId xmlns:a16="http://schemas.microsoft.com/office/drawing/2014/main" id="{03876DCB-A515-445D-A9A2-A19D7C21A76B}"/>
              </a:ext>
            </a:extLst>
          </p:cNvPr>
          <p:cNvSpPr>
            <a:spLocks noGrp="1"/>
          </p:cNvSpPr>
          <p:nvPr>
            <p:ph type="body" sz="quarter" idx="3"/>
          </p:nvPr>
        </p:nvSpPr>
        <p:spPr>
          <a:xfrm>
            <a:off x="6096000" y="1074193"/>
            <a:ext cx="4718304" cy="371617"/>
          </a:xfrm>
        </p:spPr>
        <p:txBody>
          <a:bodyPr/>
          <a:lstStyle/>
          <a:p>
            <a:pPr algn="ctr"/>
            <a:r>
              <a:rPr lang="en-US" sz="2000" dirty="0">
                <a:latin typeface="Century Gothic" panose="020B0502020202020204" pitchFamily="34" charset="0"/>
              </a:rPr>
              <a:t>My</a:t>
            </a:r>
            <a:r>
              <a:rPr lang="en-US" sz="2000" dirty="0"/>
              <a:t> </a:t>
            </a:r>
            <a:r>
              <a:rPr lang="en-US" sz="2000" dirty="0">
                <a:latin typeface="Century Gothic" panose="020B0502020202020204" pitchFamily="34" charset="0"/>
              </a:rPr>
              <a:t>Study</a:t>
            </a:r>
            <a:endParaRPr lang="en-CA" sz="2000" dirty="0">
              <a:latin typeface="Century Gothic" panose="020B0502020202020204" pitchFamily="34" charset="0"/>
            </a:endParaRPr>
          </a:p>
        </p:txBody>
      </p:sp>
      <p:sp>
        <p:nvSpPr>
          <p:cNvPr id="6" name="Content Placeholder 5">
            <a:extLst>
              <a:ext uri="{FF2B5EF4-FFF2-40B4-BE49-F238E27FC236}">
                <a16:creationId xmlns:a16="http://schemas.microsoft.com/office/drawing/2014/main" id="{88E125D8-6529-4D54-874C-59A23615DB40}"/>
              </a:ext>
            </a:extLst>
          </p:cNvPr>
          <p:cNvSpPr>
            <a:spLocks noGrp="1"/>
          </p:cNvSpPr>
          <p:nvPr>
            <p:ph sz="quarter" idx="4"/>
          </p:nvPr>
        </p:nvSpPr>
        <p:spPr>
          <a:xfrm>
            <a:off x="6262964" y="1625533"/>
            <a:ext cx="4715931" cy="4753936"/>
          </a:xfrm>
        </p:spPr>
        <p:txBody>
          <a:bodyPr>
            <a:normAutofit fontScale="25000" lnSpcReduction="20000"/>
          </a:bodyPr>
          <a:lstStyle/>
          <a:p>
            <a:pPr>
              <a:lnSpc>
                <a:spcPct val="110000"/>
              </a:lnSpc>
            </a:pPr>
            <a:r>
              <a:rPr lang="en-CA" sz="6400" dirty="0">
                <a:latin typeface="Century Gothic" panose="020B0502020202020204" pitchFamily="34" charset="0"/>
              </a:rPr>
              <a:t>My participants explained that language classes become inadequate to their need after the first or second year of their arrival to Canada. </a:t>
            </a:r>
          </a:p>
          <a:p>
            <a:pPr>
              <a:lnSpc>
                <a:spcPct val="110000"/>
              </a:lnSpc>
            </a:pPr>
            <a:r>
              <a:rPr lang="en-CA" sz="6400" dirty="0">
                <a:latin typeface="Century Gothic" panose="020B0502020202020204" pitchFamily="34" charset="0"/>
              </a:rPr>
              <a:t>They received welfare and lived with a partner or a child that requires constant caregiving. They prefer to meet with other older adults within the community to share their experiences while practicing the language. </a:t>
            </a:r>
          </a:p>
          <a:p>
            <a:pPr>
              <a:lnSpc>
                <a:spcPct val="110000"/>
              </a:lnSpc>
            </a:pPr>
            <a:r>
              <a:rPr lang="en-CA" sz="6000" dirty="0">
                <a:latin typeface="Century Gothic" panose="020B0502020202020204" pitchFamily="34" charset="0"/>
              </a:rPr>
              <a:t>Informal language programs do not qualify for free transportation services. Older adults become forced to discontinue the program only weeks after they start</a:t>
            </a:r>
            <a:endParaRPr lang="en-CA" sz="6400" dirty="0">
              <a:latin typeface="Century Gothic" panose="020B0502020202020204" pitchFamily="34" charset="0"/>
            </a:endParaRPr>
          </a:p>
          <a:p>
            <a:pPr>
              <a:lnSpc>
                <a:spcPct val="110000"/>
              </a:lnSpc>
            </a:pPr>
            <a:r>
              <a:rPr lang="en-CA" sz="6400" dirty="0">
                <a:latin typeface="Century Gothic" panose="020B0502020202020204" pitchFamily="34" charset="0"/>
              </a:rPr>
              <a:t>They acquired basics skills such as sentence structure and vocabulary during the first year, then the formal environment did not motivate them to learn more which explains why they did not move up to advanced levels.</a:t>
            </a:r>
            <a:r>
              <a:rPr lang="en-CA" sz="6600" dirty="0">
                <a:latin typeface="Century Gothic" panose="020B0502020202020204" pitchFamily="34" charset="0"/>
              </a:rPr>
              <a:t> </a:t>
            </a:r>
            <a:endParaRPr lang="en-CA" sz="6400" dirty="0">
              <a:latin typeface="Century Gothic" panose="020B0502020202020204" pitchFamily="34" charset="0"/>
            </a:endParaRPr>
          </a:p>
          <a:p>
            <a:endParaRPr lang="en-CA" dirty="0"/>
          </a:p>
        </p:txBody>
      </p:sp>
    </p:spTree>
    <p:extLst>
      <p:ext uri="{BB962C8B-B14F-4D97-AF65-F5344CB8AC3E}">
        <p14:creationId xmlns:p14="http://schemas.microsoft.com/office/powerpoint/2010/main" val="4189394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F116-5A94-443D-99EB-87B280DC2AFA}"/>
              </a:ext>
            </a:extLst>
          </p:cNvPr>
          <p:cNvSpPr>
            <a:spLocks noGrp="1"/>
          </p:cNvSpPr>
          <p:nvPr>
            <p:ph type="title"/>
          </p:nvPr>
        </p:nvSpPr>
        <p:spPr>
          <a:xfrm>
            <a:off x="1512280" y="583547"/>
            <a:ext cx="9601196" cy="398586"/>
          </a:xfrm>
        </p:spPr>
        <p:txBody>
          <a:bodyPr>
            <a:noAutofit/>
          </a:bodyPr>
          <a:lstStyle/>
          <a:p>
            <a:r>
              <a:rPr lang="en-CA" sz="2000" dirty="0">
                <a:latin typeface="Century Gothic" panose="020B0502020202020204" pitchFamily="34" charset="0"/>
              </a:rPr>
              <a:t>Discussion - Family and community </a:t>
            </a:r>
            <a:br>
              <a:rPr lang="en-CA" sz="2000" dirty="0">
                <a:latin typeface="Century Gothic" panose="020B0502020202020204" pitchFamily="34" charset="0"/>
              </a:rPr>
            </a:br>
            <a:br>
              <a:rPr lang="en-CA" sz="2000" dirty="0">
                <a:latin typeface="Century Gothic" panose="020B0502020202020204" pitchFamily="34" charset="0"/>
              </a:rPr>
            </a:br>
            <a:endParaRPr lang="en-CA" sz="2000" dirty="0">
              <a:latin typeface="Century Gothic" panose="020B0502020202020204" pitchFamily="34" charset="0"/>
            </a:endParaRPr>
          </a:p>
        </p:txBody>
      </p:sp>
      <p:sp>
        <p:nvSpPr>
          <p:cNvPr id="3" name="Text Placeholder 2">
            <a:extLst>
              <a:ext uri="{FF2B5EF4-FFF2-40B4-BE49-F238E27FC236}">
                <a16:creationId xmlns:a16="http://schemas.microsoft.com/office/drawing/2014/main" id="{C2362DB4-8257-4A27-BAA1-B6A8BBC2D6F0}"/>
              </a:ext>
            </a:extLst>
          </p:cNvPr>
          <p:cNvSpPr>
            <a:spLocks noGrp="1"/>
          </p:cNvSpPr>
          <p:nvPr>
            <p:ph type="body" idx="1"/>
          </p:nvPr>
        </p:nvSpPr>
        <p:spPr>
          <a:xfrm>
            <a:off x="1377696" y="1227991"/>
            <a:ext cx="4718304" cy="398586"/>
          </a:xfrm>
        </p:spPr>
        <p:txBody>
          <a:bodyPr/>
          <a:lstStyle/>
          <a:p>
            <a:pPr algn="ctr"/>
            <a:r>
              <a:rPr lang="en-US" sz="1800" dirty="0">
                <a:latin typeface="Century Gothic" panose="020B0502020202020204" pitchFamily="34" charset="0"/>
              </a:rPr>
              <a:t>The Literature	</a:t>
            </a:r>
            <a:endParaRPr lang="en-CA" sz="1800" dirty="0">
              <a:latin typeface="Century Gothic" panose="020B0502020202020204" pitchFamily="34" charset="0"/>
            </a:endParaRPr>
          </a:p>
        </p:txBody>
      </p:sp>
      <p:sp>
        <p:nvSpPr>
          <p:cNvPr id="4" name="Content Placeholder 3">
            <a:extLst>
              <a:ext uri="{FF2B5EF4-FFF2-40B4-BE49-F238E27FC236}">
                <a16:creationId xmlns:a16="http://schemas.microsoft.com/office/drawing/2014/main" id="{CDFE1965-CED6-4412-A908-3D44E78B053B}"/>
              </a:ext>
            </a:extLst>
          </p:cNvPr>
          <p:cNvSpPr>
            <a:spLocks noGrp="1"/>
          </p:cNvSpPr>
          <p:nvPr>
            <p:ph sz="half" idx="2"/>
          </p:nvPr>
        </p:nvSpPr>
        <p:spPr>
          <a:xfrm>
            <a:off x="1377696" y="2531696"/>
            <a:ext cx="4278923" cy="2810282"/>
          </a:xfrm>
        </p:spPr>
        <p:txBody>
          <a:bodyPr>
            <a:normAutofit fontScale="77500" lnSpcReduction="20000"/>
          </a:bodyPr>
          <a:lstStyle/>
          <a:p>
            <a:pPr>
              <a:lnSpc>
                <a:spcPct val="90000"/>
              </a:lnSpc>
            </a:pPr>
            <a:r>
              <a:rPr lang="en-CA" sz="2100" dirty="0">
                <a:latin typeface="Century Gothic" panose="020B0502020202020204" pitchFamily="34" charset="0"/>
              </a:rPr>
              <a:t>The combination of financial and language barriers creates a form of interdependency that keep older adult and their children in constant struggle to maintain their family stable (Ledi, 2004)</a:t>
            </a:r>
          </a:p>
          <a:p>
            <a:r>
              <a:rPr lang="en-CA" sz="2100" dirty="0">
                <a:latin typeface="Century Gothic" panose="020B0502020202020204" pitchFamily="34" charset="0"/>
              </a:rPr>
              <a:t>Communication difficulties minimize social contact and interaction, and increase social isolation and loneliness (Jang et al., 2016; van Baarsenet al., 2001)</a:t>
            </a:r>
          </a:p>
          <a:p>
            <a:endParaRPr lang="en-CA" dirty="0">
              <a:latin typeface="Century Gothic" panose="020B0502020202020204" pitchFamily="34" charset="0"/>
            </a:endParaRPr>
          </a:p>
        </p:txBody>
      </p:sp>
      <p:sp>
        <p:nvSpPr>
          <p:cNvPr id="5" name="Text Placeholder 4">
            <a:extLst>
              <a:ext uri="{FF2B5EF4-FFF2-40B4-BE49-F238E27FC236}">
                <a16:creationId xmlns:a16="http://schemas.microsoft.com/office/drawing/2014/main" id="{61D90B55-9A99-409E-8A1A-E28F70B3532F}"/>
              </a:ext>
            </a:extLst>
          </p:cNvPr>
          <p:cNvSpPr>
            <a:spLocks noGrp="1"/>
          </p:cNvSpPr>
          <p:nvPr>
            <p:ph type="body" sz="quarter" idx="3"/>
          </p:nvPr>
        </p:nvSpPr>
        <p:spPr>
          <a:xfrm>
            <a:off x="6096000" y="1227991"/>
            <a:ext cx="4718304" cy="398586"/>
          </a:xfrm>
        </p:spPr>
        <p:txBody>
          <a:bodyPr/>
          <a:lstStyle/>
          <a:p>
            <a:pPr algn="ctr"/>
            <a:r>
              <a:rPr lang="en-US" sz="1800" dirty="0">
                <a:latin typeface="Century Gothic" panose="020B0502020202020204" pitchFamily="34" charset="0"/>
              </a:rPr>
              <a:t>My Study</a:t>
            </a:r>
            <a:endParaRPr lang="en-CA" sz="1800" dirty="0">
              <a:latin typeface="Century Gothic" panose="020B0502020202020204" pitchFamily="34" charset="0"/>
            </a:endParaRPr>
          </a:p>
        </p:txBody>
      </p:sp>
      <p:sp>
        <p:nvSpPr>
          <p:cNvPr id="6" name="Content Placeholder 5">
            <a:extLst>
              <a:ext uri="{FF2B5EF4-FFF2-40B4-BE49-F238E27FC236}">
                <a16:creationId xmlns:a16="http://schemas.microsoft.com/office/drawing/2014/main" id="{AE57CB26-4E7A-4F23-A315-D5CD5ACB4CBC}"/>
              </a:ext>
            </a:extLst>
          </p:cNvPr>
          <p:cNvSpPr>
            <a:spLocks noGrp="1"/>
          </p:cNvSpPr>
          <p:nvPr>
            <p:ph sz="quarter" idx="4"/>
          </p:nvPr>
        </p:nvSpPr>
        <p:spPr>
          <a:xfrm>
            <a:off x="6180669" y="1683889"/>
            <a:ext cx="4932807" cy="4505896"/>
          </a:xfrm>
        </p:spPr>
        <p:txBody>
          <a:bodyPr>
            <a:normAutofit fontScale="77500" lnSpcReduction="20000"/>
          </a:bodyPr>
          <a:lstStyle/>
          <a:p>
            <a:pPr>
              <a:lnSpc>
                <a:spcPct val="90000"/>
              </a:lnSpc>
            </a:pPr>
            <a:r>
              <a:rPr lang="en-CA" sz="2100" dirty="0">
                <a:latin typeface="Century Gothic" panose="020B0502020202020204" pitchFamily="34" charset="0"/>
              </a:rPr>
              <a:t>Children do not have the academic credentials and Canadian experience to help them find employment on the one hand. Their parents rely on them on daily basis to make and answer phone calls, buy food, manage finances, book appointments, and complete administrative tasks on the other </a:t>
            </a:r>
          </a:p>
          <a:p>
            <a:pPr>
              <a:lnSpc>
                <a:spcPct val="110000"/>
              </a:lnSpc>
            </a:pPr>
            <a:r>
              <a:rPr lang="en-CA" sz="2100" dirty="0">
                <a:latin typeface="Century Gothic" panose="020B0502020202020204" pitchFamily="34" charset="0"/>
              </a:rPr>
              <a:t>All my participants except one experience social isolation because they lack the language proficiency to build long term relationships with different community members</a:t>
            </a:r>
          </a:p>
          <a:p>
            <a:pPr>
              <a:lnSpc>
                <a:spcPct val="110000"/>
              </a:lnSpc>
            </a:pPr>
            <a:r>
              <a:rPr lang="en-CA" sz="2100" dirty="0">
                <a:latin typeface="Century Gothic" panose="020B0502020202020204" pitchFamily="34" charset="0"/>
              </a:rPr>
              <a:t>They make tremendous effort to learn the language; such as attending classes for four consecutive years without interruption, driving long distances to reach schools, and walking in harsh winter conditions. However, they failed to build meaningful relationships</a:t>
            </a:r>
          </a:p>
          <a:p>
            <a:pPr>
              <a:lnSpc>
                <a:spcPct val="90000"/>
              </a:lnSpc>
            </a:pPr>
            <a:endParaRPr lang="en-CA" sz="1600" dirty="0">
              <a:latin typeface="Century Gothic" panose="020B0502020202020204" pitchFamily="34" charset="0"/>
            </a:endParaRPr>
          </a:p>
        </p:txBody>
      </p:sp>
    </p:spTree>
    <p:extLst>
      <p:ext uri="{BB962C8B-B14F-4D97-AF65-F5344CB8AC3E}">
        <p14:creationId xmlns:p14="http://schemas.microsoft.com/office/powerpoint/2010/main" val="1911166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F116-5A94-443D-99EB-87B280DC2AFA}"/>
              </a:ext>
            </a:extLst>
          </p:cNvPr>
          <p:cNvSpPr>
            <a:spLocks noGrp="1"/>
          </p:cNvSpPr>
          <p:nvPr>
            <p:ph type="title"/>
          </p:nvPr>
        </p:nvSpPr>
        <p:spPr>
          <a:xfrm>
            <a:off x="1512280" y="583547"/>
            <a:ext cx="9601196" cy="398586"/>
          </a:xfrm>
        </p:spPr>
        <p:txBody>
          <a:bodyPr>
            <a:noAutofit/>
          </a:bodyPr>
          <a:lstStyle/>
          <a:p>
            <a:r>
              <a:rPr lang="en-CA" sz="2000" dirty="0">
                <a:latin typeface="Century Gothic" panose="020B0502020202020204" pitchFamily="34" charset="0"/>
              </a:rPr>
              <a:t>Discussion – Employment and Healthcare</a:t>
            </a:r>
            <a:br>
              <a:rPr lang="en-CA" sz="2000" dirty="0">
                <a:latin typeface="Century Gothic" panose="020B0502020202020204" pitchFamily="34" charset="0"/>
              </a:rPr>
            </a:br>
            <a:br>
              <a:rPr lang="en-CA" sz="2000" dirty="0">
                <a:latin typeface="Century Gothic" panose="020B0502020202020204" pitchFamily="34" charset="0"/>
              </a:rPr>
            </a:br>
            <a:endParaRPr lang="en-CA" sz="2000" dirty="0">
              <a:latin typeface="Century Gothic" panose="020B0502020202020204" pitchFamily="34" charset="0"/>
            </a:endParaRPr>
          </a:p>
        </p:txBody>
      </p:sp>
      <p:sp>
        <p:nvSpPr>
          <p:cNvPr id="3" name="Text Placeholder 2">
            <a:extLst>
              <a:ext uri="{FF2B5EF4-FFF2-40B4-BE49-F238E27FC236}">
                <a16:creationId xmlns:a16="http://schemas.microsoft.com/office/drawing/2014/main" id="{C2362DB4-8257-4A27-BAA1-B6A8BBC2D6F0}"/>
              </a:ext>
            </a:extLst>
          </p:cNvPr>
          <p:cNvSpPr>
            <a:spLocks noGrp="1"/>
          </p:cNvSpPr>
          <p:nvPr>
            <p:ph type="body" idx="1"/>
          </p:nvPr>
        </p:nvSpPr>
        <p:spPr>
          <a:xfrm>
            <a:off x="1377696" y="1227991"/>
            <a:ext cx="4718304" cy="398586"/>
          </a:xfrm>
        </p:spPr>
        <p:txBody>
          <a:bodyPr/>
          <a:lstStyle/>
          <a:p>
            <a:pPr algn="ctr"/>
            <a:r>
              <a:rPr lang="en-US" sz="1800" dirty="0">
                <a:latin typeface="Century Gothic" panose="020B0502020202020204" pitchFamily="34" charset="0"/>
              </a:rPr>
              <a:t>The Literature	</a:t>
            </a:r>
            <a:endParaRPr lang="en-CA" sz="1800" dirty="0">
              <a:latin typeface="Century Gothic" panose="020B0502020202020204" pitchFamily="34" charset="0"/>
            </a:endParaRPr>
          </a:p>
        </p:txBody>
      </p:sp>
      <p:sp>
        <p:nvSpPr>
          <p:cNvPr id="4" name="Content Placeholder 3">
            <a:extLst>
              <a:ext uri="{FF2B5EF4-FFF2-40B4-BE49-F238E27FC236}">
                <a16:creationId xmlns:a16="http://schemas.microsoft.com/office/drawing/2014/main" id="{CDFE1965-CED6-4412-A908-3D44E78B053B}"/>
              </a:ext>
            </a:extLst>
          </p:cNvPr>
          <p:cNvSpPr>
            <a:spLocks noGrp="1"/>
          </p:cNvSpPr>
          <p:nvPr>
            <p:ph sz="half" idx="2"/>
          </p:nvPr>
        </p:nvSpPr>
        <p:spPr>
          <a:xfrm>
            <a:off x="1377696" y="1683889"/>
            <a:ext cx="4278923" cy="3658089"/>
          </a:xfrm>
        </p:spPr>
        <p:txBody>
          <a:bodyPr>
            <a:normAutofit fontScale="55000" lnSpcReduction="20000"/>
          </a:bodyPr>
          <a:lstStyle/>
          <a:p>
            <a:pPr marL="0" indent="0">
              <a:lnSpc>
                <a:spcPct val="110000"/>
              </a:lnSpc>
              <a:buNone/>
            </a:pPr>
            <a:endParaRPr lang="en-CA" sz="2400" dirty="0">
              <a:latin typeface="Century Gothic" panose="020B0502020202020204" pitchFamily="34" charset="0"/>
            </a:endParaRPr>
          </a:p>
          <a:p>
            <a:pPr>
              <a:lnSpc>
                <a:spcPct val="110000"/>
              </a:lnSpc>
            </a:pPr>
            <a:r>
              <a:rPr lang="en-CA" sz="2400" dirty="0">
                <a:latin typeface="Century Gothic" panose="020B0502020202020204" pitchFamily="34" charset="0"/>
              </a:rPr>
              <a:t>Man (2004) argues that the lack of resources to acquire language proficiency and the absence of adequate programs forces immigrant women to take “menial positions” (p142)</a:t>
            </a:r>
          </a:p>
          <a:p>
            <a:pPr>
              <a:lnSpc>
                <a:spcPct val="110000"/>
              </a:lnSpc>
            </a:pPr>
            <a:endParaRPr lang="en-CA" sz="2400" dirty="0">
              <a:latin typeface="Century Gothic" panose="020B0502020202020204" pitchFamily="34" charset="0"/>
            </a:endParaRPr>
          </a:p>
          <a:p>
            <a:pPr marL="0" indent="0">
              <a:lnSpc>
                <a:spcPct val="110000"/>
              </a:lnSpc>
              <a:buNone/>
            </a:pPr>
            <a:endParaRPr lang="en-CA" sz="2400" dirty="0">
              <a:latin typeface="Century Gothic" panose="020B0502020202020204" pitchFamily="34" charset="0"/>
            </a:endParaRPr>
          </a:p>
          <a:p>
            <a:pPr>
              <a:lnSpc>
                <a:spcPct val="110000"/>
              </a:lnSpc>
            </a:pPr>
            <a:r>
              <a:rPr lang="en-CA" sz="2400" dirty="0">
                <a:latin typeface="Century Gothic" panose="020B0502020202020204" pitchFamily="34" charset="0"/>
              </a:rPr>
              <a:t>Women can share their health concerns and symptoms with their family doctor, but not necessarily in the presence of an interpreter (Ahmed et al., 2017). </a:t>
            </a:r>
          </a:p>
          <a:p>
            <a:pPr>
              <a:lnSpc>
                <a:spcPct val="110000"/>
              </a:lnSpc>
            </a:pPr>
            <a:r>
              <a:rPr lang="en-CA" sz="2400" dirty="0">
                <a:latin typeface="Century Gothic" panose="020B0502020202020204" pitchFamily="34" charset="0"/>
              </a:rPr>
              <a:t>Access to health professionals is further complicated by low literacy (McKeary &amp; Newbold, 2010) </a:t>
            </a:r>
          </a:p>
          <a:p>
            <a:pPr>
              <a:lnSpc>
                <a:spcPct val="110000"/>
              </a:lnSpc>
            </a:pPr>
            <a:endParaRPr lang="en-CA" sz="2400" dirty="0">
              <a:latin typeface="Century Gothic" panose="020B0502020202020204" pitchFamily="34" charset="0"/>
            </a:endParaRPr>
          </a:p>
          <a:p>
            <a:endParaRPr lang="en-CA" dirty="0">
              <a:latin typeface="Century Gothic" panose="020B0502020202020204" pitchFamily="34" charset="0"/>
            </a:endParaRPr>
          </a:p>
        </p:txBody>
      </p:sp>
      <p:sp>
        <p:nvSpPr>
          <p:cNvPr id="5" name="Text Placeholder 4">
            <a:extLst>
              <a:ext uri="{FF2B5EF4-FFF2-40B4-BE49-F238E27FC236}">
                <a16:creationId xmlns:a16="http://schemas.microsoft.com/office/drawing/2014/main" id="{61D90B55-9A99-409E-8A1A-E28F70B3532F}"/>
              </a:ext>
            </a:extLst>
          </p:cNvPr>
          <p:cNvSpPr>
            <a:spLocks noGrp="1"/>
          </p:cNvSpPr>
          <p:nvPr>
            <p:ph type="body" sz="quarter" idx="3"/>
          </p:nvPr>
        </p:nvSpPr>
        <p:spPr>
          <a:xfrm>
            <a:off x="6096000" y="1227991"/>
            <a:ext cx="4718304" cy="398586"/>
          </a:xfrm>
        </p:spPr>
        <p:txBody>
          <a:bodyPr/>
          <a:lstStyle/>
          <a:p>
            <a:pPr algn="ctr"/>
            <a:r>
              <a:rPr lang="en-US" sz="1800" dirty="0">
                <a:latin typeface="Century Gothic" panose="020B0502020202020204" pitchFamily="34" charset="0"/>
              </a:rPr>
              <a:t>My Study</a:t>
            </a:r>
            <a:endParaRPr lang="en-CA" sz="1800" dirty="0">
              <a:latin typeface="Century Gothic" panose="020B0502020202020204" pitchFamily="34" charset="0"/>
            </a:endParaRPr>
          </a:p>
        </p:txBody>
      </p:sp>
      <p:sp>
        <p:nvSpPr>
          <p:cNvPr id="6" name="Content Placeholder 5">
            <a:extLst>
              <a:ext uri="{FF2B5EF4-FFF2-40B4-BE49-F238E27FC236}">
                <a16:creationId xmlns:a16="http://schemas.microsoft.com/office/drawing/2014/main" id="{AE57CB26-4E7A-4F23-A315-D5CD5ACB4CBC}"/>
              </a:ext>
            </a:extLst>
          </p:cNvPr>
          <p:cNvSpPr>
            <a:spLocks noGrp="1"/>
          </p:cNvSpPr>
          <p:nvPr>
            <p:ph sz="quarter" idx="4"/>
          </p:nvPr>
        </p:nvSpPr>
        <p:spPr>
          <a:xfrm>
            <a:off x="6180669" y="1683889"/>
            <a:ext cx="4932807" cy="4505896"/>
          </a:xfrm>
        </p:spPr>
        <p:txBody>
          <a:bodyPr>
            <a:normAutofit fontScale="55000" lnSpcReduction="20000"/>
          </a:bodyPr>
          <a:lstStyle/>
          <a:p>
            <a:pPr>
              <a:lnSpc>
                <a:spcPct val="110000"/>
              </a:lnSpc>
            </a:pPr>
            <a:r>
              <a:rPr lang="en-CA" sz="2400" dirty="0">
                <a:latin typeface="Century Gothic" panose="020B0502020202020204" pitchFamily="34" charset="0"/>
              </a:rPr>
              <a:t>My findings are in line with Man’s conclusions except that in my case, men too are taking menial positions that undervalue their competencies</a:t>
            </a:r>
          </a:p>
          <a:p>
            <a:pPr>
              <a:lnSpc>
                <a:spcPct val="110000"/>
              </a:lnSpc>
            </a:pPr>
            <a:r>
              <a:rPr lang="en-CA" sz="2400" dirty="0">
                <a:latin typeface="Century Gothic" panose="020B0502020202020204" pitchFamily="34" charset="0"/>
              </a:rPr>
              <a:t>I found that that language classes did not help them with their search for employment and licensing processes, and they had difficulties accessing information about available and appropriate programs such as a combination of professional language training and academic upgrading or licensing courses</a:t>
            </a:r>
          </a:p>
          <a:p>
            <a:pPr>
              <a:lnSpc>
                <a:spcPct val="110000"/>
              </a:lnSpc>
            </a:pPr>
            <a:r>
              <a:rPr lang="en-CA" sz="2400" dirty="0">
                <a:latin typeface="Century Gothic" panose="020B0502020202020204" pitchFamily="34" charset="0"/>
              </a:rPr>
              <a:t>Women and men in the study prefer dealing with Arabic-speaking healthcare professional. Women have the responsibility to care for a close family member living with disability. They have to accompany their family member to the hospital on weekly basis. They need to arrange special transportation, meet with healthcare professionals, coordinate between service providers and the family member to complete any administrative applications. </a:t>
            </a:r>
          </a:p>
          <a:p>
            <a:pPr>
              <a:lnSpc>
                <a:spcPct val="110000"/>
              </a:lnSpc>
            </a:pPr>
            <a:endParaRPr lang="en-CA" sz="2100" dirty="0">
              <a:latin typeface="Century Gothic" panose="020B0502020202020204" pitchFamily="34" charset="0"/>
            </a:endParaRPr>
          </a:p>
          <a:p>
            <a:pPr>
              <a:lnSpc>
                <a:spcPct val="90000"/>
              </a:lnSpc>
            </a:pPr>
            <a:endParaRPr lang="en-CA" sz="1600" dirty="0">
              <a:latin typeface="Century Gothic" panose="020B0502020202020204" pitchFamily="34" charset="0"/>
            </a:endParaRPr>
          </a:p>
        </p:txBody>
      </p:sp>
    </p:spTree>
    <p:extLst>
      <p:ext uri="{BB962C8B-B14F-4D97-AF65-F5344CB8AC3E}">
        <p14:creationId xmlns:p14="http://schemas.microsoft.com/office/powerpoint/2010/main" val="2632433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E6D5E-57AE-4C7D-843E-475F20DC9DCC}"/>
              </a:ext>
            </a:extLst>
          </p:cNvPr>
          <p:cNvSpPr>
            <a:spLocks noGrp="1"/>
          </p:cNvSpPr>
          <p:nvPr>
            <p:ph type="title"/>
          </p:nvPr>
        </p:nvSpPr>
        <p:spPr>
          <a:xfrm>
            <a:off x="1644162" y="624254"/>
            <a:ext cx="8244251" cy="422031"/>
          </a:xfrm>
        </p:spPr>
        <p:txBody>
          <a:bodyPr>
            <a:normAutofit fontScale="90000"/>
          </a:bodyPr>
          <a:lstStyle/>
          <a:p>
            <a:r>
              <a:rPr lang="en-CA" sz="2200" dirty="0">
                <a:latin typeface="Century Gothic" panose="020B0502020202020204" pitchFamily="34" charset="0"/>
              </a:rPr>
              <a:t>Implications</a:t>
            </a:r>
          </a:p>
        </p:txBody>
      </p:sp>
      <p:sp>
        <p:nvSpPr>
          <p:cNvPr id="3" name="Content Placeholder 2">
            <a:extLst>
              <a:ext uri="{FF2B5EF4-FFF2-40B4-BE49-F238E27FC236}">
                <a16:creationId xmlns:a16="http://schemas.microsoft.com/office/drawing/2014/main" id="{9104E4F0-79AC-4A51-8896-DE026D50DF4F}"/>
              </a:ext>
            </a:extLst>
          </p:cNvPr>
          <p:cNvSpPr>
            <a:spLocks noGrp="1"/>
          </p:cNvSpPr>
          <p:nvPr>
            <p:ph idx="1"/>
          </p:nvPr>
        </p:nvSpPr>
        <p:spPr>
          <a:xfrm>
            <a:off x="1295402" y="1255670"/>
            <a:ext cx="9601196" cy="3676814"/>
          </a:xfrm>
        </p:spPr>
        <p:txBody>
          <a:bodyPr>
            <a:normAutofit fontScale="25000" lnSpcReduction="20000"/>
          </a:bodyPr>
          <a:lstStyle/>
          <a:p>
            <a:pPr>
              <a:lnSpc>
                <a:spcPct val="110000"/>
              </a:lnSpc>
            </a:pPr>
            <a:r>
              <a:rPr lang="en-CA" sz="6400" dirty="0">
                <a:latin typeface="Century Gothic" panose="020B0502020202020204" pitchFamily="34" charset="0"/>
              </a:rPr>
              <a:t>Most of my participants showed some sort of dependency on their children, case workers and interpreters. However, the absence of support did not stop them from them carrying on with their responsibilities with high levels of commitment and agency</a:t>
            </a:r>
          </a:p>
          <a:p>
            <a:pPr>
              <a:lnSpc>
                <a:spcPct val="110000"/>
              </a:lnSpc>
            </a:pPr>
            <a:r>
              <a:rPr lang="en-CA" sz="6400" dirty="0">
                <a:latin typeface="Century Gothic" panose="020B0502020202020204" pitchFamily="34" charset="0"/>
              </a:rPr>
              <a:t>I suggest creation of a newcomer program to provide tailored information about available language classes (including fulltime, part-time, formal, informal, academic upgrading and licencing within the first year of their arrival</a:t>
            </a:r>
          </a:p>
          <a:p>
            <a:pPr>
              <a:lnSpc>
                <a:spcPct val="110000"/>
              </a:lnSpc>
            </a:pPr>
            <a:r>
              <a:rPr lang="en-CA" sz="6400" dirty="0">
                <a:latin typeface="Century Gothic" panose="020B0502020202020204" pitchFamily="34" charset="0"/>
              </a:rPr>
              <a:t>A newcomers’ outreach program to promote community engagement while learning English. Intergenerational such as tutoring, among older adults (e.g. knitting, cooking)</a:t>
            </a:r>
          </a:p>
          <a:p>
            <a:pPr>
              <a:lnSpc>
                <a:spcPct val="110000"/>
              </a:lnSpc>
            </a:pPr>
            <a:r>
              <a:rPr lang="en-CA" sz="6400" dirty="0">
                <a:latin typeface="Century Gothic" panose="020B0502020202020204" pitchFamily="34" charset="0"/>
              </a:rPr>
              <a:t>Practicing English while volunteering at the neighborhood level (i.e. community centers) can help reduce older adults’ social isolation and increase their sense of belonging</a:t>
            </a:r>
          </a:p>
          <a:p>
            <a:pPr>
              <a:lnSpc>
                <a:spcPct val="110000"/>
              </a:lnSpc>
            </a:pPr>
            <a:r>
              <a:rPr lang="en-CA" sz="6400" dirty="0">
                <a:latin typeface="Century Gothic" panose="020B0502020202020204" pitchFamily="34" charset="0"/>
              </a:rPr>
              <a:t>I recommend providing older adults with financial support to help cover the cost of transit to attend formal and informal English classes</a:t>
            </a:r>
          </a:p>
          <a:p>
            <a:endParaRPr lang="en-CA" dirty="0"/>
          </a:p>
        </p:txBody>
      </p:sp>
    </p:spTree>
    <p:extLst>
      <p:ext uri="{BB962C8B-B14F-4D97-AF65-F5344CB8AC3E}">
        <p14:creationId xmlns:p14="http://schemas.microsoft.com/office/powerpoint/2010/main" val="216448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19FA3-227C-49E6-B164-CFF175FD39CB}"/>
              </a:ext>
            </a:extLst>
          </p:cNvPr>
          <p:cNvSpPr>
            <a:spLocks noGrp="1"/>
          </p:cNvSpPr>
          <p:nvPr>
            <p:ph type="title"/>
          </p:nvPr>
        </p:nvSpPr>
        <p:spPr>
          <a:xfrm>
            <a:off x="1055599" y="703385"/>
            <a:ext cx="2532909" cy="5146270"/>
          </a:xfrm>
        </p:spPr>
        <p:txBody>
          <a:bodyPr>
            <a:normAutofit/>
          </a:bodyPr>
          <a:lstStyle/>
          <a:p>
            <a:pPr algn="ctr"/>
            <a:r>
              <a:rPr lang="en-US" sz="1800" dirty="0">
                <a:solidFill>
                  <a:schemeClr val="bg2">
                    <a:lumMod val="25000"/>
                  </a:schemeClr>
                </a:solidFill>
              </a:rPr>
              <a:t>Agenda</a:t>
            </a:r>
            <a:endParaRPr lang="en-CA" sz="1800" dirty="0">
              <a:solidFill>
                <a:schemeClr val="bg2">
                  <a:lumMod val="25000"/>
                </a:schemeClr>
              </a:solidFill>
            </a:endParaRPr>
          </a:p>
        </p:txBody>
      </p:sp>
      <p:graphicFrame>
        <p:nvGraphicFramePr>
          <p:cNvPr id="17" name="Content Placeholder 2">
            <a:extLst>
              <a:ext uri="{FF2B5EF4-FFF2-40B4-BE49-F238E27FC236}">
                <a16:creationId xmlns:a16="http://schemas.microsoft.com/office/drawing/2014/main" id="{2226A3A9-4FD7-4D32-8B93-0CF057E515B6}"/>
              </a:ext>
            </a:extLst>
          </p:cNvPr>
          <p:cNvGraphicFramePr>
            <a:graphicFrameLocks noGrp="1"/>
          </p:cNvGraphicFramePr>
          <p:nvPr>
            <p:ph idx="1"/>
            <p:extLst>
              <p:ext uri="{D42A27DB-BD31-4B8C-83A1-F6EECF244321}">
                <p14:modId xmlns:p14="http://schemas.microsoft.com/office/powerpoint/2010/main" val="1627506085"/>
              </p:ext>
            </p:extLst>
          </p:nvPr>
        </p:nvGraphicFramePr>
        <p:xfrm>
          <a:off x="5470072" y="804670"/>
          <a:ext cx="5914209" cy="5248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532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081FAC-650D-49E5-9E06-2A0A138A5783}"/>
              </a:ext>
            </a:extLst>
          </p:cNvPr>
          <p:cNvSpPr/>
          <p:nvPr/>
        </p:nvSpPr>
        <p:spPr>
          <a:xfrm>
            <a:off x="3207895" y="3244334"/>
            <a:ext cx="5531371" cy="461665"/>
          </a:xfrm>
          <a:prstGeom prst="rect">
            <a:avLst/>
          </a:prstGeom>
        </p:spPr>
        <p:txBody>
          <a:bodyPr wrap="square">
            <a:spAutoFit/>
          </a:bodyPr>
          <a:lstStyle/>
          <a:p>
            <a:pPr algn="ctr"/>
            <a:r>
              <a:rPr lang="en-CA" sz="2400" dirty="0">
                <a:solidFill>
                  <a:srgbClr val="404040"/>
                </a:solidFill>
                <a:latin typeface="Century Gothic" panose="020B0502020202020204" pitchFamily="34" charset="0"/>
                <a:ea typeface="Times New Roman" panose="02020603050405020304" pitchFamily="18" charset="0"/>
                <a:cs typeface="Arial" panose="020B0604020202020204" pitchFamily="34" charset="0"/>
              </a:rPr>
              <a:t>		Questions?</a:t>
            </a:r>
            <a:endParaRPr lang="en-CA" sz="2400" dirty="0"/>
          </a:p>
        </p:txBody>
      </p:sp>
    </p:spTree>
    <p:extLst>
      <p:ext uri="{BB962C8B-B14F-4D97-AF65-F5344CB8AC3E}">
        <p14:creationId xmlns:p14="http://schemas.microsoft.com/office/powerpoint/2010/main" val="410419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EF3F0F-2194-4EEC-8D6A-39B07787FAB0}"/>
              </a:ext>
            </a:extLst>
          </p:cNvPr>
          <p:cNvSpPr>
            <a:spLocks noGrp="1"/>
          </p:cNvSpPr>
          <p:nvPr>
            <p:ph type="title"/>
          </p:nvPr>
        </p:nvSpPr>
        <p:spPr>
          <a:xfrm>
            <a:off x="1259893" y="3101093"/>
            <a:ext cx="2454052" cy="3029344"/>
          </a:xfrm>
        </p:spPr>
        <p:txBody>
          <a:bodyPr>
            <a:normAutofit/>
          </a:bodyPr>
          <a:lstStyle/>
          <a:p>
            <a:r>
              <a:rPr lang="en-US" sz="3000" dirty="0">
                <a:solidFill>
                  <a:schemeClr val="bg1"/>
                </a:solidFill>
                <a:latin typeface="Century Gothic" panose="020B0502020202020204" pitchFamily="34" charset="0"/>
              </a:rPr>
              <a:t>Background</a:t>
            </a:r>
            <a:endParaRPr lang="en-CA" sz="3000" dirty="0">
              <a:solidFill>
                <a:schemeClr val="bg1"/>
              </a:solidFill>
              <a:latin typeface="Century Gothic" panose="020B0502020202020204" pitchFamily="34" charset="0"/>
            </a:endParaRPr>
          </a:p>
        </p:txBody>
      </p:sp>
      <p:sp>
        <p:nvSpPr>
          <p:cNvPr id="38"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49D9FAC6-2CEC-40B2-BDE7-41C551C07A34}"/>
              </a:ext>
            </a:extLst>
          </p:cNvPr>
          <p:cNvGraphicFramePr>
            <a:graphicFrameLocks noGrp="1"/>
          </p:cNvGraphicFramePr>
          <p:nvPr>
            <p:ph idx="1"/>
            <p:extLst>
              <p:ext uri="{D42A27DB-BD31-4B8C-83A1-F6EECF244321}">
                <p14:modId xmlns:p14="http://schemas.microsoft.com/office/powerpoint/2010/main" val="2190302955"/>
              </p:ext>
            </p:extLst>
          </p:nvPr>
        </p:nvGraphicFramePr>
        <p:xfrm>
          <a:off x="4713144" y="1812580"/>
          <a:ext cx="6832213" cy="3457267"/>
        </p:xfrm>
        <a:graphic>
          <a:graphicData uri="http://schemas.openxmlformats.org/drawingml/2006/table">
            <a:tbl>
              <a:tblPr firstRow="1" bandRow="1">
                <a:tableStyleId>{5C22544A-7EE6-4342-B048-85BDC9FD1C3A}</a:tableStyleId>
              </a:tblPr>
              <a:tblGrid>
                <a:gridCol w="5317715">
                  <a:extLst>
                    <a:ext uri="{9D8B030D-6E8A-4147-A177-3AD203B41FA5}">
                      <a16:colId xmlns:a16="http://schemas.microsoft.com/office/drawing/2014/main" val="3903347636"/>
                    </a:ext>
                  </a:extLst>
                </a:gridCol>
                <a:gridCol w="1514498">
                  <a:extLst>
                    <a:ext uri="{9D8B030D-6E8A-4147-A177-3AD203B41FA5}">
                      <a16:colId xmlns:a16="http://schemas.microsoft.com/office/drawing/2014/main" val="330223682"/>
                    </a:ext>
                  </a:extLst>
                </a:gridCol>
              </a:tblGrid>
              <a:tr h="616963">
                <a:tc>
                  <a:txBody>
                    <a:bodyPr/>
                    <a:lstStyle/>
                    <a:p>
                      <a:pPr algn="ctr"/>
                      <a:r>
                        <a:rPr lang="en-US" sz="2400">
                          <a:solidFill>
                            <a:schemeClr val="accent1">
                              <a:lumMod val="20000"/>
                              <a:lumOff val="80000"/>
                            </a:schemeClr>
                          </a:solidFill>
                        </a:rPr>
                        <a:t>Government Assistant Refugees</a:t>
                      </a:r>
                      <a:endParaRPr lang="en-CA" sz="2400">
                        <a:solidFill>
                          <a:schemeClr val="accent1">
                            <a:lumMod val="20000"/>
                            <a:lumOff val="80000"/>
                          </a:schemeClr>
                        </a:solidFill>
                        <a:latin typeface="Century Gothic" panose="020B0502020202020204" pitchFamily="34" charset="0"/>
                      </a:endParaRPr>
                    </a:p>
                  </a:txBody>
                  <a:tcPr marL="203633" marR="203633" marT="101816" marB="101816"/>
                </a:tc>
                <a:tc>
                  <a:txBody>
                    <a:bodyPr/>
                    <a:lstStyle/>
                    <a:p>
                      <a:pPr algn="ctr"/>
                      <a:r>
                        <a:rPr lang="en-US" sz="2400">
                          <a:solidFill>
                            <a:schemeClr val="accent1">
                              <a:lumMod val="20000"/>
                              <a:lumOff val="80000"/>
                            </a:schemeClr>
                          </a:solidFill>
                        </a:rPr>
                        <a:t>26,240</a:t>
                      </a:r>
                      <a:endParaRPr lang="en-CA" sz="2400">
                        <a:solidFill>
                          <a:schemeClr val="accent1">
                            <a:lumMod val="20000"/>
                            <a:lumOff val="80000"/>
                          </a:schemeClr>
                        </a:solidFill>
                        <a:latin typeface="Century Gothic" panose="020B0502020202020204" pitchFamily="34" charset="0"/>
                      </a:endParaRPr>
                    </a:p>
                  </a:txBody>
                  <a:tcPr marL="203633" marR="203633" marT="101816" marB="101816"/>
                </a:tc>
                <a:extLst>
                  <a:ext uri="{0D108BD9-81ED-4DB2-BD59-A6C34878D82A}">
                    <a16:rowId xmlns:a16="http://schemas.microsoft.com/office/drawing/2014/main" val="2114564183"/>
                  </a:ext>
                </a:extLst>
              </a:tr>
              <a:tr h="576440">
                <a:tc>
                  <a:txBody>
                    <a:bodyPr/>
                    <a:lstStyle/>
                    <a:p>
                      <a:pPr algn="ctr"/>
                      <a:r>
                        <a:rPr lang="en-US" sz="2100"/>
                        <a:t>Blended-Visa Office Referred Refugees</a:t>
                      </a:r>
                      <a:endParaRPr lang="en-CA" sz="2100">
                        <a:latin typeface="Century Gothic" panose="020B0502020202020204" pitchFamily="34" charset="0"/>
                      </a:endParaRPr>
                    </a:p>
                  </a:txBody>
                  <a:tcPr marL="203633" marR="203633" marT="101816" marB="101816"/>
                </a:tc>
                <a:tc>
                  <a:txBody>
                    <a:bodyPr/>
                    <a:lstStyle/>
                    <a:p>
                      <a:pPr algn="ctr"/>
                      <a:r>
                        <a:rPr lang="en-US" sz="2100"/>
                        <a:t>4,830</a:t>
                      </a:r>
                      <a:endParaRPr lang="en-CA" sz="2100">
                        <a:latin typeface="Century Gothic" panose="020B0502020202020204" pitchFamily="34" charset="0"/>
                      </a:endParaRPr>
                    </a:p>
                  </a:txBody>
                  <a:tcPr marL="203633" marR="203633" marT="101816" marB="101816"/>
                </a:tc>
                <a:extLst>
                  <a:ext uri="{0D108BD9-81ED-4DB2-BD59-A6C34878D82A}">
                    <a16:rowId xmlns:a16="http://schemas.microsoft.com/office/drawing/2014/main" val="627013421"/>
                  </a:ext>
                </a:extLst>
              </a:tr>
              <a:tr h="576440">
                <a:tc>
                  <a:txBody>
                    <a:bodyPr/>
                    <a:lstStyle/>
                    <a:p>
                      <a:pPr algn="ctr"/>
                      <a:r>
                        <a:rPr lang="en-US" sz="2100"/>
                        <a:t>Privately Sponsored Refugees</a:t>
                      </a:r>
                      <a:endParaRPr lang="en-CA" sz="2100">
                        <a:latin typeface="Century Gothic" panose="020B0502020202020204" pitchFamily="34" charset="0"/>
                      </a:endParaRPr>
                    </a:p>
                  </a:txBody>
                  <a:tcPr marL="203633" marR="203633" marT="101816" marB="101816"/>
                </a:tc>
                <a:tc>
                  <a:txBody>
                    <a:bodyPr/>
                    <a:lstStyle/>
                    <a:p>
                      <a:pPr algn="ctr"/>
                      <a:r>
                        <a:rPr lang="en-US" sz="2100"/>
                        <a:t>23,495</a:t>
                      </a:r>
                      <a:endParaRPr lang="en-CA" sz="2100">
                        <a:latin typeface="Century Gothic" panose="020B0502020202020204" pitchFamily="34" charset="0"/>
                      </a:endParaRPr>
                    </a:p>
                  </a:txBody>
                  <a:tcPr marL="203633" marR="203633" marT="101816" marB="101816"/>
                </a:tc>
                <a:extLst>
                  <a:ext uri="{0D108BD9-81ED-4DB2-BD59-A6C34878D82A}">
                    <a16:rowId xmlns:a16="http://schemas.microsoft.com/office/drawing/2014/main" val="1233814409"/>
                  </a:ext>
                </a:extLst>
              </a:tr>
              <a:tr h="576440">
                <a:tc>
                  <a:txBody>
                    <a:bodyPr/>
                    <a:lstStyle/>
                    <a:p>
                      <a:pPr algn="ctr"/>
                      <a:r>
                        <a:rPr lang="en-US" sz="2100"/>
                        <a:t>Total</a:t>
                      </a:r>
                      <a:endParaRPr lang="en-CA" sz="2100">
                        <a:latin typeface="Century Gothic" panose="020B0502020202020204" pitchFamily="34" charset="0"/>
                      </a:endParaRPr>
                    </a:p>
                  </a:txBody>
                  <a:tcPr marL="203633" marR="203633" marT="101816" marB="101816"/>
                </a:tc>
                <a:tc>
                  <a:txBody>
                    <a:bodyPr/>
                    <a:lstStyle/>
                    <a:p>
                      <a:pPr algn="ctr"/>
                      <a:r>
                        <a:rPr lang="en-US" sz="2100"/>
                        <a:t>54,560</a:t>
                      </a:r>
                      <a:endParaRPr lang="en-CA" sz="2100">
                        <a:latin typeface="Century Gothic" panose="020B0502020202020204" pitchFamily="34" charset="0"/>
                      </a:endParaRPr>
                    </a:p>
                  </a:txBody>
                  <a:tcPr marL="203633" marR="203633" marT="101816" marB="101816"/>
                </a:tc>
                <a:extLst>
                  <a:ext uri="{0D108BD9-81ED-4DB2-BD59-A6C34878D82A}">
                    <a16:rowId xmlns:a16="http://schemas.microsoft.com/office/drawing/2014/main" val="1386638465"/>
                  </a:ext>
                </a:extLst>
              </a:tr>
              <a:tr h="576440">
                <a:tc gridSpan="2">
                  <a:txBody>
                    <a:bodyPr/>
                    <a:lstStyle/>
                    <a:p>
                      <a:pPr algn="ctr"/>
                      <a:r>
                        <a:rPr lang="en-US" sz="2100"/>
                        <a:t>Syrian Refugees Resettled IRCC data May 31, 2018</a:t>
                      </a:r>
                      <a:endParaRPr lang="en-CA" sz="2100">
                        <a:latin typeface="Century Gothic" panose="020B0502020202020204" pitchFamily="34" charset="0"/>
                      </a:endParaRPr>
                    </a:p>
                  </a:txBody>
                  <a:tcPr marL="203633" marR="203633" marT="101816" marB="101816"/>
                </a:tc>
                <a:tc hMerge="1">
                  <a:txBody>
                    <a:bodyPr/>
                    <a:lstStyle/>
                    <a:p>
                      <a:pPr algn="ctr"/>
                      <a:endParaRPr lang="en-CA" dirty="0"/>
                    </a:p>
                  </a:txBody>
                  <a:tcPr/>
                </a:tc>
                <a:extLst>
                  <a:ext uri="{0D108BD9-81ED-4DB2-BD59-A6C34878D82A}">
                    <a16:rowId xmlns:a16="http://schemas.microsoft.com/office/drawing/2014/main" val="2229445962"/>
                  </a:ext>
                </a:extLst>
              </a:tr>
            </a:tbl>
          </a:graphicData>
        </a:graphic>
      </p:graphicFrame>
    </p:spTree>
    <p:extLst>
      <p:ext uri="{BB962C8B-B14F-4D97-AF65-F5344CB8AC3E}">
        <p14:creationId xmlns:p14="http://schemas.microsoft.com/office/powerpoint/2010/main" val="1932384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84" name="Group 183">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85"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86"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87"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88"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89"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90"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1"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2"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93"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4"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5"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6"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98" name="Group 197">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99"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00"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01"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02"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03"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04"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05"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06"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07"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8"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09"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10"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12" name="Rectangle 211">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14"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216" name="Rectangle 215">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AD6E51E1-2EE8-43EF-8656-A9AF1C2CA057}"/>
              </a:ext>
            </a:extLst>
          </p:cNvPr>
          <p:cNvSpPr>
            <a:spLocks noGrp="1"/>
          </p:cNvSpPr>
          <p:nvPr>
            <p:ph type="title"/>
          </p:nvPr>
        </p:nvSpPr>
        <p:spPr>
          <a:xfrm>
            <a:off x="3373062" y="624110"/>
            <a:ext cx="8131550" cy="597562"/>
          </a:xfrm>
        </p:spPr>
        <p:txBody>
          <a:bodyPr vert="horz" lIns="91440" tIns="45720" rIns="91440" bIns="45720" rtlCol="0" anchor="t">
            <a:normAutofit/>
          </a:bodyPr>
          <a:lstStyle/>
          <a:p>
            <a:r>
              <a:rPr lang="en-US" sz="2200" dirty="0">
                <a:solidFill>
                  <a:schemeClr val="bg2">
                    <a:lumMod val="25000"/>
                  </a:schemeClr>
                </a:solidFill>
              </a:rPr>
              <a:t>Literature Review</a:t>
            </a:r>
          </a:p>
        </p:txBody>
      </p:sp>
      <p:sp>
        <p:nvSpPr>
          <p:cNvPr id="218" name="Rectangle 217">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0" name="Group 219">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221"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2"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23"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24"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25"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26"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7"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8"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9"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0"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1"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32"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34" name="Group 233">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35"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36"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37"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238"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239"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240"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241"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242"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243"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44"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45"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46"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48"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Rectangle 1">
            <a:extLst>
              <a:ext uri="{FF2B5EF4-FFF2-40B4-BE49-F238E27FC236}">
                <a16:creationId xmlns:a16="http://schemas.microsoft.com/office/drawing/2014/main" id="{1458E0B5-4A9B-4343-9314-2D77823AC75C}"/>
              </a:ext>
            </a:extLst>
          </p:cNvPr>
          <p:cNvSpPr/>
          <p:nvPr/>
        </p:nvSpPr>
        <p:spPr>
          <a:xfrm>
            <a:off x="3373062" y="2133600"/>
            <a:ext cx="8131550" cy="3777622"/>
          </a:xfrm>
          <a:prstGeom prst="rect">
            <a:avLst/>
          </a:prstGeom>
        </p:spPr>
        <p:txBody>
          <a:bodyPr vert="horz" lIns="91440" tIns="45720" rIns="91440" bIns="45720" rtlCol="0">
            <a:normAutofit/>
          </a:bodyPr>
          <a:lstStyle/>
          <a:p>
            <a:pPr marL="285750" lvl="0" indent="-285750">
              <a:lnSpc>
                <a:spcPct val="90000"/>
              </a:lnSpc>
              <a:spcBef>
                <a:spcPts val="1000"/>
              </a:spcBef>
              <a:buClr>
                <a:schemeClr val="accent1"/>
              </a:buClr>
              <a:buSzPct val="115000"/>
              <a:buFont typeface="Wingdings 3" charset="2"/>
              <a:buChar char=""/>
            </a:pPr>
            <a:endParaRPr lang="en-US" sz="1100">
              <a:solidFill>
                <a:schemeClr val="tx1">
                  <a:lumMod val="75000"/>
                  <a:lumOff val="25000"/>
                </a:schemeClr>
              </a:solidFill>
            </a:endParaRPr>
          </a:p>
          <a:p>
            <a:pPr marL="285750" lvl="0" indent="-285750">
              <a:lnSpc>
                <a:spcPct val="90000"/>
              </a:lnSpc>
              <a:spcBef>
                <a:spcPts val="1000"/>
              </a:spcBef>
              <a:buClr>
                <a:schemeClr val="accent1"/>
              </a:buClr>
              <a:buSzPct val="115000"/>
              <a:buFont typeface="Wingdings 3" charset="2"/>
              <a:buChar char=""/>
            </a:pPr>
            <a:r>
              <a:rPr lang="en-US" sz="1100">
                <a:solidFill>
                  <a:schemeClr val="tx1">
                    <a:lumMod val="75000"/>
                    <a:lumOff val="25000"/>
                  </a:schemeClr>
                </a:solidFill>
              </a:rPr>
              <a:t>Older immigrants, especially newcomers often lack financial means and language proficiency to support themselves and communicate with their family members, neighbors and others (Zhou, 2012)</a:t>
            </a:r>
          </a:p>
          <a:p>
            <a:pPr marL="285750" indent="-285750">
              <a:lnSpc>
                <a:spcPct val="90000"/>
              </a:lnSpc>
              <a:spcBef>
                <a:spcPts val="1000"/>
              </a:spcBef>
              <a:buClr>
                <a:schemeClr val="accent1"/>
              </a:buClr>
              <a:buSzPct val="115000"/>
              <a:buFont typeface="Wingdings 3" charset="2"/>
              <a:buChar char=""/>
            </a:pPr>
            <a:r>
              <a:rPr lang="en-US" sz="1100">
                <a:solidFill>
                  <a:schemeClr val="tx1">
                    <a:lumMod val="75000"/>
                    <a:lumOff val="25000"/>
                  </a:schemeClr>
                </a:solidFill>
              </a:rPr>
              <a:t>Lack of English knowledge affects their ability to navigate the Canadian system, increases their social isolation, and decreases employment opportunities (Stewart et al., 2011)</a:t>
            </a:r>
          </a:p>
          <a:p>
            <a:pPr marL="285750" indent="-285750">
              <a:lnSpc>
                <a:spcPct val="90000"/>
              </a:lnSpc>
              <a:spcBef>
                <a:spcPts val="1000"/>
              </a:spcBef>
              <a:buClr>
                <a:schemeClr val="accent1"/>
              </a:buClr>
              <a:buSzPct val="115000"/>
              <a:buFont typeface="Wingdings 3" charset="2"/>
              <a:buChar char=""/>
            </a:pPr>
            <a:r>
              <a:rPr lang="en-US" sz="1100">
                <a:solidFill>
                  <a:schemeClr val="tx1">
                    <a:lumMod val="75000"/>
                    <a:lumOff val="25000"/>
                  </a:schemeClr>
                </a:solidFill>
              </a:rPr>
              <a:t>Language barrier prevents older immigrants and refugees, especially newcomers, from engaging with their community and participating to social events (Ahmad et al., 2017)</a:t>
            </a:r>
          </a:p>
          <a:p>
            <a:pPr marL="285750" indent="-285750">
              <a:lnSpc>
                <a:spcPct val="90000"/>
              </a:lnSpc>
              <a:spcBef>
                <a:spcPts val="1000"/>
              </a:spcBef>
              <a:buClr>
                <a:schemeClr val="accent1"/>
              </a:buClr>
              <a:buSzPct val="115000"/>
              <a:buFont typeface="Wingdings 3" charset="2"/>
              <a:buChar char=""/>
            </a:pPr>
            <a:r>
              <a:rPr lang="en-US" sz="1100">
                <a:solidFill>
                  <a:schemeClr val="tx1">
                    <a:lumMod val="75000"/>
                    <a:lumOff val="25000"/>
                  </a:schemeClr>
                </a:solidFill>
              </a:rPr>
              <a:t>Older immigrants and refugees experience social isolation and loneliness even more because of the language barrier (Stewart et al., 2011)</a:t>
            </a:r>
          </a:p>
          <a:p>
            <a:pPr marL="285750" indent="-285750">
              <a:lnSpc>
                <a:spcPct val="90000"/>
              </a:lnSpc>
              <a:spcBef>
                <a:spcPts val="1000"/>
              </a:spcBef>
              <a:buClr>
                <a:schemeClr val="accent1"/>
              </a:buClr>
              <a:buSzPct val="115000"/>
              <a:buFont typeface="Wingdings 3" charset="2"/>
              <a:buChar char=""/>
            </a:pPr>
            <a:r>
              <a:rPr lang="en-US" sz="1100">
                <a:solidFill>
                  <a:schemeClr val="tx1">
                    <a:lumMod val="75000"/>
                    <a:lumOff val="25000"/>
                  </a:schemeClr>
                </a:solidFill>
              </a:rPr>
              <a:t>Communication with service providers is often limited because of lack of appropriate interpretation services (Wayland, 2006)</a:t>
            </a:r>
          </a:p>
          <a:p>
            <a:pPr marL="285750" indent="-285750">
              <a:lnSpc>
                <a:spcPct val="90000"/>
              </a:lnSpc>
              <a:spcBef>
                <a:spcPts val="1000"/>
              </a:spcBef>
              <a:buClr>
                <a:schemeClr val="accent1"/>
              </a:buClr>
              <a:buSzPct val="115000"/>
              <a:buFont typeface="Wingdings 3" charset="2"/>
              <a:buChar char=""/>
            </a:pPr>
            <a:r>
              <a:rPr lang="en-US" sz="1100">
                <a:solidFill>
                  <a:schemeClr val="tx1">
                    <a:lumMod val="75000"/>
                    <a:lumOff val="25000"/>
                  </a:schemeClr>
                </a:solidFill>
              </a:rPr>
              <a:t>The Canadian government views older immigrants as “beyond their employment years (…) of little economic benefit” (Siemiatycki, 2015)</a:t>
            </a:r>
          </a:p>
          <a:p>
            <a:pPr marL="285750" lvl="0" indent="-285750">
              <a:lnSpc>
                <a:spcPct val="90000"/>
              </a:lnSpc>
              <a:spcBef>
                <a:spcPts val="1000"/>
              </a:spcBef>
              <a:buClr>
                <a:schemeClr val="accent1"/>
              </a:buClr>
              <a:buSzPct val="115000"/>
              <a:buFont typeface="Wingdings 3" charset="2"/>
              <a:buChar char=""/>
            </a:pPr>
            <a:r>
              <a:rPr lang="en-US" sz="1100">
                <a:solidFill>
                  <a:schemeClr val="tx1">
                    <a:lumMod val="75000"/>
                    <a:lumOff val="25000"/>
                  </a:schemeClr>
                </a:solidFill>
              </a:rPr>
              <a:t>All these factors can lead to loss of their status at the home and in the community ( Lai, 2016; Guruge et al., 2015)</a:t>
            </a:r>
          </a:p>
          <a:p>
            <a:pPr marL="285750" lvl="0" indent="-285750">
              <a:lnSpc>
                <a:spcPct val="90000"/>
              </a:lnSpc>
              <a:spcBef>
                <a:spcPts val="1000"/>
              </a:spcBef>
              <a:buClr>
                <a:schemeClr val="accent1"/>
              </a:buClr>
              <a:buSzPct val="115000"/>
              <a:buFont typeface="Wingdings 3" charset="2"/>
              <a:buChar char=""/>
            </a:pPr>
            <a:r>
              <a:rPr lang="en-US" sz="1100">
                <a:solidFill>
                  <a:schemeClr val="tx1">
                    <a:lumMod val="75000"/>
                    <a:lumOff val="25000"/>
                  </a:schemeClr>
                </a:solidFill>
              </a:rPr>
              <a:t>These factors may also create situations of elder abuse and vulnerability in addition to mental and physical health problems (Canham et al.,2017 ; Jang et al.,2016)</a:t>
            </a:r>
          </a:p>
          <a:p>
            <a:pPr>
              <a:lnSpc>
                <a:spcPct val="90000"/>
              </a:lnSpc>
              <a:spcBef>
                <a:spcPts val="1000"/>
              </a:spcBef>
              <a:buClr>
                <a:schemeClr val="accent1"/>
              </a:buClr>
              <a:buSzPct val="115000"/>
              <a:buFont typeface="Wingdings 3" charset="2"/>
              <a:buChar char=""/>
            </a:pPr>
            <a:endParaRPr lang="en-US" sz="1100">
              <a:solidFill>
                <a:schemeClr val="tx1">
                  <a:lumMod val="75000"/>
                  <a:lumOff val="25000"/>
                </a:schemeClr>
              </a:solidFill>
            </a:endParaRPr>
          </a:p>
          <a:p>
            <a:pPr>
              <a:lnSpc>
                <a:spcPct val="90000"/>
              </a:lnSpc>
              <a:spcBef>
                <a:spcPts val="1000"/>
              </a:spcBef>
              <a:buClr>
                <a:schemeClr val="accent1"/>
              </a:buClr>
              <a:buSzPct val="115000"/>
              <a:buFont typeface="Wingdings 3" charset="2"/>
              <a:buChar char=""/>
            </a:pPr>
            <a:endParaRPr lang="en-US" sz="1100">
              <a:solidFill>
                <a:schemeClr val="tx1">
                  <a:lumMod val="75000"/>
                  <a:lumOff val="25000"/>
                </a:schemeClr>
              </a:solidFill>
            </a:endParaRPr>
          </a:p>
        </p:txBody>
      </p:sp>
    </p:spTree>
    <p:extLst>
      <p:ext uri="{BB962C8B-B14F-4D97-AF65-F5344CB8AC3E}">
        <p14:creationId xmlns:p14="http://schemas.microsoft.com/office/powerpoint/2010/main" val="2349996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DBDC0E-D4F4-4929-88E6-A4B75146B689}"/>
              </a:ext>
            </a:extLst>
          </p:cNvPr>
          <p:cNvSpPr>
            <a:spLocks noGrp="1"/>
          </p:cNvSpPr>
          <p:nvPr>
            <p:ph type="title"/>
          </p:nvPr>
        </p:nvSpPr>
        <p:spPr>
          <a:xfrm>
            <a:off x="3373062" y="624110"/>
            <a:ext cx="8131550" cy="562712"/>
          </a:xfrm>
        </p:spPr>
        <p:txBody>
          <a:bodyPr>
            <a:normAutofit/>
          </a:bodyPr>
          <a:lstStyle/>
          <a:p>
            <a:r>
              <a:rPr lang="en-US" sz="2200" dirty="0">
                <a:solidFill>
                  <a:schemeClr val="bg2">
                    <a:lumMod val="25000"/>
                  </a:schemeClr>
                </a:solidFill>
                <a:latin typeface="Century Gothic" panose="020B0502020202020204" pitchFamily="34" charset="0"/>
              </a:rPr>
              <a:t>Purpose &amp; Research Question</a:t>
            </a:r>
            <a:endParaRPr lang="en-CA" sz="2200" dirty="0">
              <a:solidFill>
                <a:schemeClr val="bg2">
                  <a:lumMod val="25000"/>
                </a:schemeClr>
              </a:solidFill>
              <a:latin typeface="Century Gothic" panose="020B0502020202020204" pitchFamily="34" charset="0"/>
            </a:endParaRPr>
          </a:p>
        </p:txBody>
      </p:sp>
      <p:sp>
        <p:nvSpPr>
          <p:cNvPr id="70" name="Rectangle 6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7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7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7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7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7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7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7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8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8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8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8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8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86" name="Group 8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8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8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8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9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9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9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9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9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9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9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9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9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0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F88E673-F30C-4468-81F7-466559AAED03}"/>
              </a:ext>
            </a:extLst>
          </p:cNvPr>
          <p:cNvSpPr>
            <a:spLocks noGrp="1"/>
          </p:cNvSpPr>
          <p:nvPr>
            <p:ph idx="1"/>
          </p:nvPr>
        </p:nvSpPr>
        <p:spPr>
          <a:xfrm>
            <a:off x="3373062" y="2133600"/>
            <a:ext cx="8131550" cy="3777622"/>
          </a:xfrm>
        </p:spPr>
        <p:txBody>
          <a:bodyPr>
            <a:normAutofit/>
          </a:bodyPr>
          <a:lstStyle/>
          <a:p>
            <a:r>
              <a:rPr lang="en-US" sz="1600" dirty="0">
                <a:latin typeface="Century Gothic" panose="020B0502020202020204" pitchFamily="34" charset="0"/>
              </a:rPr>
              <a:t>The purpose of this study is to explore in-depth older Syrian refugees’ experiences of language barriers in the post-migration and (re)settlement context in Canada</a:t>
            </a:r>
          </a:p>
          <a:p>
            <a:r>
              <a:rPr lang="en-US" sz="1600" dirty="0">
                <a:latin typeface="Century Gothic" panose="020B0502020202020204" pitchFamily="34" charset="0"/>
              </a:rPr>
              <a:t>Research Question: </a:t>
            </a:r>
            <a:r>
              <a:rPr lang="en-CA" sz="1600" dirty="0">
                <a:latin typeface="Century Gothic" panose="020B0502020202020204" pitchFamily="34" charset="0"/>
              </a:rPr>
              <a:t>What are older Syrian refugees’ (GARs) experiences of language barriers after their (re)settlement in the Greater Toronto-Hamilton Area?</a:t>
            </a:r>
          </a:p>
        </p:txBody>
      </p:sp>
    </p:spTree>
    <p:extLst>
      <p:ext uri="{BB962C8B-B14F-4D97-AF65-F5344CB8AC3E}">
        <p14:creationId xmlns:p14="http://schemas.microsoft.com/office/powerpoint/2010/main" val="396354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C45310-829E-4E73-AEAE-C17450C202E2}"/>
              </a:ext>
            </a:extLst>
          </p:cNvPr>
          <p:cNvSpPr>
            <a:spLocks noGrp="1"/>
          </p:cNvSpPr>
          <p:nvPr>
            <p:ph type="title"/>
          </p:nvPr>
        </p:nvSpPr>
        <p:spPr>
          <a:xfrm>
            <a:off x="3373062" y="624110"/>
            <a:ext cx="8131550" cy="518890"/>
          </a:xfrm>
        </p:spPr>
        <p:txBody>
          <a:bodyPr>
            <a:normAutofit/>
          </a:bodyPr>
          <a:lstStyle/>
          <a:p>
            <a:pPr>
              <a:lnSpc>
                <a:spcPct val="90000"/>
              </a:lnSpc>
            </a:pPr>
            <a:r>
              <a:rPr lang="en-US" sz="2200" dirty="0">
                <a:solidFill>
                  <a:schemeClr val="bg2">
                    <a:lumMod val="25000"/>
                  </a:schemeClr>
                </a:solidFill>
                <a:latin typeface="Century Gothic" panose="020B0502020202020204" pitchFamily="34" charset="0"/>
              </a:rPr>
              <a:t>Theoretical Approach</a:t>
            </a:r>
            <a:endParaRPr lang="en-CA" sz="2200" dirty="0">
              <a:solidFill>
                <a:schemeClr val="bg2">
                  <a:lumMod val="25000"/>
                </a:schemeClr>
              </a:solidFill>
              <a:latin typeface="Century Gothic" panose="020B0502020202020204" pitchFamily="34" charset="0"/>
            </a:endParaRPr>
          </a:p>
        </p:txBody>
      </p:sp>
      <p:sp>
        <p:nvSpPr>
          <p:cNvPr id="40" name="Rectangle 3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6" name="Group 5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AA489543-79D5-4D8D-9DA2-1824B017103E}"/>
              </a:ext>
            </a:extLst>
          </p:cNvPr>
          <p:cNvSpPr>
            <a:spLocks noGrp="1"/>
          </p:cNvSpPr>
          <p:nvPr>
            <p:ph idx="1"/>
          </p:nvPr>
        </p:nvSpPr>
        <p:spPr>
          <a:xfrm>
            <a:off x="3373062" y="1315888"/>
            <a:ext cx="8131550" cy="4214307"/>
          </a:xfrm>
        </p:spPr>
        <p:txBody>
          <a:bodyPr>
            <a:normAutofit/>
          </a:bodyPr>
          <a:lstStyle/>
          <a:p>
            <a:pPr>
              <a:lnSpc>
                <a:spcPct val="90000"/>
              </a:lnSpc>
            </a:pPr>
            <a:endParaRPr lang="en-CA" sz="1400" dirty="0">
              <a:latin typeface="Century Gothic" panose="020B0502020202020204" pitchFamily="34" charset="0"/>
            </a:endParaRPr>
          </a:p>
          <a:p>
            <a:pPr>
              <a:lnSpc>
                <a:spcPct val="90000"/>
              </a:lnSpc>
            </a:pPr>
            <a:r>
              <a:rPr lang="en-CA" sz="1400" dirty="0">
                <a:latin typeface="Century Gothic" panose="020B0502020202020204" pitchFamily="34" charset="0"/>
              </a:rPr>
              <a:t>This study is guided by the ecosystemic theoretical framework. The ecosystemic model has been used to study and analyse child maltreatment in immigrants’ families (Nelson et al., 2000)</a:t>
            </a:r>
          </a:p>
          <a:p>
            <a:pPr>
              <a:lnSpc>
                <a:spcPct val="90000"/>
              </a:lnSpc>
            </a:pPr>
            <a:r>
              <a:rPr lang="en-US" sz="1400" dirty="0">
                <a:latin typeface="Century Gothic" panose="020B0502020202020204" pitchFamily="34" charset="0"/>
              </a:rPr>
              <a:t>The ecological model is appropriate to frame Older immigrants and refugees’ experiences as influenced by micro, meso and macro systems (Guruge &amp; Khanlou, 2004)</a:t>
            </a:r>
          </a:p>
          <a:p>
            <a:pPr>
              <a:lnSpc>
                <a:spcPct val="90000"/>
              </a:lnSpc>
            </a:pPr>
            <a:r>
              <a:rPr lang="en-CA" sz="1400" dirty="0">
                <a:latin typeface="Century Gothic" panose="020B0502020202020204" pitchFamily="34" charset="0"/>
              </a:rPr>
              <a:t>This study will focus on three levels of interest:</a:t>
            </a:r>
          </a:p>
          <a:p>
            <a:pPr marL="914400" lvl="1" indent="-457200">
              <a:lnSpc>
                <a:spcPct val="90000"/>
              </a:lnSpc>
              <a:buAutoNum type="arabicParenR"/>
            </a:pPr>
            <a:r>
              <a:rPr lang="en-CA" sz="1400" dirty="0">
                <a:latin typeface="Century Gothic" panose="020B0502020202020204" pitchFamily="34" charset="0"/>
              </a:rPr>
              <a:t>The microsystem is the immediate environment encompassing the individual and family levels</a:t>
            </a:r>
          </a:p>
          <a:p>
            <a:pPr marL="914400" lvl="1" indent="-457200">
              <a:lnSpc>
                <a:spcPct val="90000"/>
              </a:lnSpc>
              <a:buAutoNum type="arabicParenR"/>
            </a:pPr>
            <a:r>
              <a:rPr lang="en-CA" sz="1400" dirty="0">
                <a:latin typeface="Century Gothic" panose="020B0502020202020204" pitchFamily="34" charset="0"/>
              </a:rPr>
              <a:t>The mesosystem consists on the relationships with other community members</a:t>
            </a:r>
          </a:p>
          <a:p>
            <a:pPr marL="914400" lvl="1" indent="-457200">
              <a:lnSpc>
                <a:spcPct val="90000"/>
              </a:lnSpc>
              <a:buAutoNum type="arabicParenR"/>
            </a:pPr>
            <a:r>
              <a:rPr lang="en-CA" sz="1400" dirty="0">
                <a:latin typeface="Century Gothic" panose="020B0502020202020204" pitchFamily="34" charset="0"/>
              </a:rPr>
              <a:t>The macrosystem refers to cultural and societal dominance and practices that shape decision making institutions (LeBrun et al., 2015)</a:t>
            </a:r>
          </a:p>
          <a:p>
            <a:pPr>
              <a:lnSpc>
                <a:spcPct val="90000"/>
              </a:lnSpc>
            </a:pPr>
            <a:r>
              <a:rPr lang="en-CA" sz="1400" dirty="0">
                <a:latin typeface="Century Gothic" panose="020B0502020202020204" pitchFamily="34" charset="0"/>
              </a:rPr>
              <a:t>Those systems have reciprocal relationships and therefore can provide an in-depth understanding of the multileveled impact of language barriers on older adult refugees’ wellbeing</a:t>
            </a:r>
          </a:p>
          <a:p>
            <a:pPr marL="0" indent="0">
              <a:lnSpc>
                <a:spcPct val="90000"/>
              </a:lnSpc>
              <a:buNone/>
            </a:pPr>
            <a:endParaRPr lang="en-US" sz="1400" dirty="0">
              <a:latin typeface="Century Gothic" panose="020B0502020202020204" pitchFamily="34" charset="0"/>
            </a:endParaRPr>
          </a:p>
          <a:p>
            <a:pPr marL="0" lvl="0" indent="0">
              <a:lnSpc>
                <a:spcPct val="90000"/>
              </a:lnSpc>
              <a:buNone/>
            </a:pPr>
            <a:endParaRPr lang="en-CA" sz="1400" dirty="0">
              <a:latin typeface="Century Gothic" panose="020B0502020202020204" pitchFamily="34" charset="0"/>
            </a:endParaRPr>
          </a:p>
        </p:txBody>
      </p:sp>
    </p:spTree>
    <p:extLst>
      <p:ext uri="{BB962C8B-B14F-4D97-AF65-F5344CB8AC3E}">
        <p14:creationId xmlns:p14="http://schemas.microsoft.com/office/powerpoint/2010/main" val="767870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E59B2F-AE53-4003-A968-08491D918B5B}"/>
              </a:ext>
            </a:extLst>
          </p:cNvPr>
          <p:cNvSpPr>
            <a:spLocks noGrp="1"/>
          </p:cNvSpPr>
          <p:nvPr>
            <p:ph type="title"/>
          </p:nvPr>
        </p:nvSpPr>
        <p:spPr>
          <a:xfrm>
            <a:off x="3373062" y="624110"/>
            <a:ext cx="8131550" cy="665088"/>
          </a:xfrm>
        </p:spPr>
        <p:txBody>
          <a:bodyPr>
            <a:normAutofit/>
          </a:bodyPr>
          <a:lstStyle/>
          <a:p>
            <a:r>
              <a:rPr lang="en-US" sz="2200" dirty="0">
                <a:solidFill>
                  <a:schemeClr val="bg2">
                    <a:lumMod val="25000"/>
                  </a:schemeClr>
                </a:solidFill>
                <a:latin typeface="Century Gothic" panose="020B0502020202020204" pitchFamily="34" charset="0"/>
              </a:rPr>
              <a:t>Method</a:t>
            </a:r>
            <a:endParaRPr lang="en-CA" sz="2200" dirty="0">
              <a:solidFill>
                <a:schemeClr val="bg2">
                  <a:lumMod val="25000"/>
                </a:schemeClr>
              </a:solidFill>
              <a:latin typeface="Century Gothic" panose="020B0502020202020204" pitchFamily="34" charset="0"/>
            </a:endParaRPr>
          </a:p>
        </p:txBody>
      </p:sp>
      <p:sp>
        <p:nvSpPr>
          <p:cNvPr id="63" name="Rectangle 62">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66"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67"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68"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69"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70"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71"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72"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73"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74"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75"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76"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77"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79" name="Group 78">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80"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81"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82"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83"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84"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5"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6"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7"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8"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9"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90"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91"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93"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7551160B-F822-4955-B2BF-D3397E89FBAE}"/>
              </a:ext>
            </a:extLst>
          </p:cNvPr>
          <p:cNvSpPr>
            <a:spLocks noGrp="1"/>
          </p:cNvSpPr>
          <p:nvPr>
            <p:ph idx="1"/>
          </p:nvPr>
        </p:nvSpPr>
        <p:spPr>
          <a:xfrm>
            <a:off x="3373062" y="1399026"/>
            <a:ext cx="8131550" cy="3777622"/>
          </a:xfrm>
        </p:spPr>
        <p:txBody>
          <a:bodyPr>
            <a:normAutofit/>
          </a:bodyPr>
          <a:lstStyle/>
          <a:p>
            <a:pPr lvl="0"/>
            <a:r>
              <a:rPr lang="en-US" sz="1600" dirty="0">
                <a:latin typeface="Century Gothic" panose="020B0502020202020204" pitchFamily="34" charset="0"/>
              </a:rPr>
              <a:t>Qualitative descriptive method (Sandelowski, 2000) can help describe the experiences of Syrian older adults from the Government-Assisted Refugee program with language barriers at the macro, meso, and micro levels </a:t>
            </a:r>
          </a:p>
          <a:p>
            <a:pPr lvl="0"/>
            <a:r>
              <a:rPr lang="en-US" sz="1600" dirty="0">
                <a:latin typeface="Century Gothic" panose="020B0502020202020204" pitchFamily="34" charset="0"/>
              </a:rPr>
              <a:t> Thorne et al. (1996) explain that descriptive finding would help close the gap between refugees’ experiences on the one hand and how policy makers identify and classify immigration and (re)settlement related laws on the other. (p.172)</a:t>
            </a:r>
          </a:p>
          <a:p>
            <a:pPr lvl="0"/>
            <a:r>
              <a:rPr lang="en-US" sz="1600" dirty="0">
                <a:latin typeface="Century Gothic" panose="020B0502020202020204" pitchFamily="34" charset="0"/>
              </a:rPr>
              <a:t>I received the REB approval from Ryerson University (REB 2019-258) </a:t>
            </a:r>
          </a:p>
          <a:p>
            <a:r>
              <a:rPr lang="en-US" sz="1600" dirty="0">
                <a:latin typeface="Century Gothic" panose="020B0502020202020204" pitchFamily="34" charset="0"/>
              </a:rPr>
              <a:t>6 participants (3 older men and 3 older women) were recruited for Semi-structured, conversational interviews </a:t>
            </a:r>
          </a:p>
          <a:p>
            <a:pPr lvl="0"/>
            <a:endParaRPr lang="en-CA" dirty="0">
              <a:latin typeface="Century Gothic" panose="020B0502020202020204" pitchFamily="34" charset="0"/>
            </a:endParaRPr>
          </a:p>
        </p:txBody>
      </p:sp>
    </p:spTree>
    <p:extLst>
      <p:ext uri="{BB962C8B-B14F-4D97-AF65-F5344CB8AC3E}">
        <p14:creationId xmlns:p14="http://schemas.microsoft.com/office/powerpoint/2010/main" val="2164808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E5AEE2-453D-4185-A7F8-9CAF21195BDA}"/>
              </a:ext>
            </a:extLst>
          </p:cNvPr>
          <p:cNvSpPr>
            <a:spLocks noGrp="1"/>
          </p:cNvSpPr>
          <p:nvPr>
            <p:ph type="title"/>
          </p:nvPr>
        </p:nvSpPr>
        <p:spPr>
          <a:xfrm>
            <a:off x="3373062" y="668215"/>
            <a:ext cx="8131550" cy="620983"/>
          </a:xfrm>
        </p:spPr>
        <p:txBody>
          <a:bodyPr>
            <a:normAutofit/>
          </a:bodyPr>
          <a:lstStyle/>
          <a:p>
            <a:r>
              <a:rPr lang="en-US" sz="2200" dirty="0">
                <a:solidFill>
                  <a:schemeClr val="bg2">
                    <a:lumMod val="25000"/>
                  </a:schemeClr>
                </a:solidFill>
                <a:latin typeface="Century Gothic" panose="020B0502020202020204" pitchFamily="34" charset="0"/>
              </a:rPr>
              <a:t>Interview Questions</a:t>
            </a:r>
            <a:endParaRPr lang="en-CA" sz="2200" dirty="0">
              <a:solidFill>
                <a:schemeClr val="bg2">
                  <a:lumMod val="25000"/>
                </a:schemeClr>
              </a:solidFill>
              <a:latin typeface="Century Gothic" panose="020B0502020202020204" pitchFamily="34" charset="0"/>
            </a:endParaRPr>
          </a:p>
        </p:txBody>
      </p:sp>
      <p:sp>
        <p:nvSpPr>
          <p:cNvPr id="56" name="Rectangle 55">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59"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60"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61"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62"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63"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64"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65"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66"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67"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68"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69"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70"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72" name="Group 71">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73"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4"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5"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6"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77"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78"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79"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0"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1"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2"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3"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4"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86"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5C28D72A-81AF-495A-BFFB-A936CF3CD173}"/>
              </a:ext>
            </a:extLst>
          </p:cNvPr>
          <p:cNvSpPr>
            <a:spLocks noGrp="1"/>
          </p:cNvSpPr>
          <p:nvPr>
            <p:ph idx="1"/>
          </p:nvPr>
        </p:nvSpPr>
        <p:spPr>
          <a:xfrm>
            <a:off x="3373062" y="1831052"/>
            <a:ext cx="8131550" cy="3777622"/>
          </a:xfrm>
        </p:spPr>
        <p:txBody>
          <a:bodyPr>
            <a:normAutofit/>
          </a:bodyPr>
          <a:lstStyle/>
          <a:p>
            <a:pPr lvl="0"/>
            <a:r>
              <a:rPr lang="en-US" dirty="0">
                <a:latin typeface="Century Gothic" panose="020B0502020202020204" pitchFamily="34" charset="0"/>
              </a:rPr>
              <a:t>What is your experience with English learning process in Canada?</a:t>
            </a:r>
            <a:endParaRPr lang="en-CA" dirty="0">
              <a:latin typeface="Century Gothic" panose="020B0502020202020204" pitchFamily="34" charset="0"/>
            </a:endParaRPr>
          </a:p>
          <a:p>
            <a:pPr lvl="0"/>
            <a:r>
              <a:rPr lang="en-US" dirty="0">
                <a:latin typeface="Century Gothic" panose="020B0502020202020204" pitchFamily="34" charset="0"/>
              </a:rPr>
              <a:t>What is your experience with language barrier at the family level (e.g. </a:t>
            </a:r>
            <a:r>
              <a:rPr lang="en-CA" dirty="0">
                <a:latin typeface="Century Gothic" panose="020B0502020202020204" pitchFamily="34" charset="0"/>
              </a:rPr>
              <a:t>while living with children)</a:t>
            </a:r>
            <a:r>
              <a:rPr lang="en-US" dirty="0">
                <a:latin typeface="Century Gothic" panose="020B0502020202020204" pitchFamily="34" charset="0"/>
              </a:rPr>
              <a:t>?</a:t>
            </a:r>
          </a:p>
          <a:p>
            <a:pPr lvl="0"/>
            <a:r>
              <a:rPr lang="en-US" dirty="0">
                <a:latin typeface="Century Gothic" panose="020B0502020202020204" pitchFamily="34" charset="0"/>
              </a:rPr>
              <a:t>What is your experience with language barrier at the community level (e.g. grocery shopping, at the bank, in the neighborhood)?</a:t>
            </a:r>
          </a:p>
          <a:p>
            <a:pPr lvl="0"/>
            <a:r>
              <a:rPr lang="en-US" dirty="0">
                <a:latin typeface="Century Gothic" panose="020B0502020202020204" pitchFamily="34" charset="0"/>
              </a:rPr>
              <a:t>What is your experience with language barrier at the institutional level (e.g. access to information, employment, healthcare)?</a:t>
            </a:r>
            <a:endParaRPr lang="en-CA" dirty="0">
              <a:latin typeface="Century Gothic" panose="020B0502020202020204" pitchFamily="34" charset="0"/>
            </a:endParaRPr>
          </a:p>
          <a:p>
            <a:endParaRPr lang="en-CA" dirty="0">
              <a:latin typeface="Century Gothic" panose="020B0502020202020204" pitchFamily="34" charset="0"/>
            </a:endParaRPr>
          </a:p>
        </p:txBody>
      </p:sp>
    </p:spTree>
    <p:extLst>
      <p:ext uri="{BB962C8B-B14F-4D97-AF65-F5344CB8AC3E}">
        <p14:creationId xmlns:p14="http://schemas.microsoft.com/office/powerpoint/2010/main" val="2146395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DBE62C-74F4-4881-9F20-6A0E0FD7F883}"/>
              </a:ext>
            </a:extLst>
          </p:cNvPr>
          <p:cNvSpPr>
            <a:spLocks noGrp="1"/>
          </p:cNvSpPr>
          <p:nvPr>
            <p:ph type="title"/>
          </p:nvPr>
        </p:nvSpPr>
        <p:spPr>
          <a:xfrm>
            <a:off x="3373062" y="624110"/>
            <a:ext cx="8131550" cy="562712"/>
          </a:xfrm>
        </p:spPr>
        <p:txBody>
          <a:bodyPr>
            <a:normAutofit/>
          </a:bodyPr>
          <a:lstStyle/>
          <a:p>
            <a:r>
              <a:rPr lang="en-CA" sz="2200" dirty="0">
                <a:solidFill>
                  <a:schemeClr val="bg2">
                    <a:lumMod val="25000"/>
                  </a:schemeClr>
                </a:solidFill>
                <a:latin typeface="Century Gothic" panose="020B0502020202020204" pitchFamily="34" charset="0"/>
              </a:rPr>
              <a:t>Results</a:t>
            </a:r>
          </a:p>
        </p:txBody>
      </p:sp>
      <p:sp>
        <p:nvSpPr>
          <p:cNvPr id="39"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63C2A5BF-4B2B-4BC1-AD83-15086A3731D5}"/>
              </a:ext>
            </a:extLst>
          </p:cNvPr>
          <p:cNvSpPr>
            <a:spLocks noGrp="1"/>
          </p:cNvSpPr>
          <p:nvPr>
            <p:ph idx="1"/>
          </p:nvPr>
        </p:nvSpPr>
        <p:spPr>
          <a:xfrm>
            <a:off x="3272416" y="1522641"/>
            <a:ext cx="8131550" cy="3777622"/>
          </a:xfrm>
        </p:spPr>
        <p:txBody>
          <a:bodyPr>
            <a:normAutofit/>
          </a:bodyPr>
          <a:lstStyle/>
          <a:p>
            <a:pPr marL="0" marR="0" indent="0">
              <a:spcBef>
                <a:spcPts val="0"/>
              </a:spcBef>
              <a:spcAft>
                <a:spcPts val="600"/>
              </a:spcAft>
              <a:buNone/>
            </a:pPr>
            <a:r>
              <a:rPr lang="en-CA" dirty="0">
                <a:latin typeface="Century Gothic" panose="020B0502020202020204" pitchFamily="34" charset="0"/>
                <a:ea typeface="Times New Roman" panose="02020603050405020304" pitchFamily="18" charset="0"/>
                <a:cs typeface="Arial" panose="020B0604020202020204" pitchFamily="34" charset="0"/>
              </a:rPr>
              <a:t>The result section includes four sub-sections:</a:t>
            </a:r>
            <a:endParaRPr lang="en-CA" dirty="0">
              <a:latin typeface="Century Gothic" panose="020B0502020202020204" pitchFamily="34" charset="0"/>
              <a:ea typeface="Calibri" panose="020F0502020204030204" pitchFamily="34" charset="0"/>
              <a:cs typeface="Arial" panose="020B0604020202020204" pitchFamily="34" charset="0"/>
            </a:endParaRPr>
          </a:p>
          <a:p>
            <a:pPr marL="1257300" lvl="2" indent="-342900">
              <a:spcBef>
                <a:spcPts val="0"/>
              </a:spcBef>
              <a:spcAft>
                <a:spcPts val="600"/>
              </a:spcAft>
              <a:buFont typeface="+mj-lt"/>
              <a:buAutoNum type="arabicPeriod"/>
            </a:pPr>
            <a:r>
              <a:rPr lang="en-CA" dirty="0">
                <a:latin typeface="Century Gothic" panose="020B0502020202020204" pitchFamily="34" charset="0"/>
                <a:ea typeface="Times New Roman" panose="02020603050405020304" pitchFamily="18" charset="0"/>
                <a:cs typeface="Arial" panose="020B0604020202020204" pitchFamily="34" charset="0"/>
              </a:rPr>
              <a:t>Experiences with Language barriers at the individual level</a:t>
            </a:r>
            <a:endParaRPr lang="en-CA" dirty="0">
              <a:latin typeface="Century Gothic" panose="020B0502020202020204" pitchFamily="34" charset="0"/>
              <a:ea typeface="Calibri" panose="020F0502020204030204" pitchFamily="34" charset="0"/>
              <a:cs typeface="Arial" panose="020B0604020202020204" pitchFamily="34" charset="0"/>
            </a:endParaRPr>
          </a:p>
          <a:p>
            <a:pPr marL="1257300" lvl="2" indent="-342900">
              <a:spcBef>
                <a:spcPts val="0"/>
              </a:spcBef>
              <a:spcAft>
                <a:spcPts val="600"/>
              </a:spcAft>
              <a:buFont typeface="+mj-lt"/>
              <a:buAutoNum type="arabicPeriod"/>
            </a:pPr>
            <a:r>
              <a:rPr lang="en-CA" dirty="0">
                <a:latin typeface="Century Gothic" panose="020B0502020202020204" pitchFamily="34" charset="0"/>
                <a:ea typeface="Times New Roman" panose="02020603050405020304" pitchFamily="18" charset="0"/>
                <a:cs typeface="Arial" panose="020B0604020202020204" pitchFamily="34" charset="0"/>
              </a:rPr>
              <a:t>Experiences with language barriers at the family level </a:t>
            </a:r>
          </a:p>
          <a:p>
            <a:pPr marL="1257300" lvl="2" indent="-342900">
              <a:spcBef>
                <a:spcPts val="0"/>
              </a:spcBef>
              <a:spcAft>
                <a:spcPts val="600"/>
              </a:spcAft>
              <a:buFont typeface="+mj-lt"/>
              <a:buAutoNum type="arabicPeriod"/>
            </a:pPr>
            <a:r>
              <a:rPr lang="en-CA" dirty="0">
                <a:latin typeface="Century Gothic" panose="020B0502020202020204" pitchFamily="34" charset="0"/>
                <a:ea typeface="Times New Roman" panose="02020603050405020304" pitchFamily="18" charset="0"/>
                <a:cs typeface="Arial" panose="020B0604020202020204" pitchFamily="34" charset="0"/>
              </a:rPr>
              <a:t>Experiences with language barriers at the community level </a:t>
            </a:r>
          </a:p>
          <a:p>
            <a:pPr marL="1257300" lvl="2" indent="-342900">
              <a:spcBef>
                <a:spcPts val="0"/>
              </a:spcBef>
              <a:spcAft>
                <a:spcPts val="600"/>
              </a:spcAft>
              <a:buFont typeface="+mj-lt"/>
              <a:buAutoNum type="arabicPeriod"/>
            </a:pPr>
            <a:r>
              <a:rPr lang="en-CA" dirty="0">
                <a:latin typeface="Century Gothic" panose="020B0502020202020204" pitchFamily="34" charset="0"/>
                <a:ea typeface="Times New Roman" panose="02020603050405020304" pitchFamily="18" charset="0"/>
                <a:cs typeface="Arial" panose="020B0604020202020204" pitchFamily="34" charset="0"/>
              </a:rPr>
              <a:t>Experiences with language barriers at the macro level </a:t>
            </a:r>
            <a:endParaRPr lang="en-CA" dirty="0">
              <a:latin typeface="Century Gothic" panose="020B0502020202020204" pitchFamily="34" charset="0"/>
            </a:endParaRPr>
          </a:p>
          <a:p>
            <a:pPr marL="0" marR="0" indent="0">
              <a:spcBef>
                <a:spcPts val="0"/>
              </a:spcBef>
              <a:spcAft>
                <a:spcPts val="600"/>
              </a:spcAft>
              <a:buNone/>
            </a:pPr>
            <a:endParaRPr lang="en-CA" dirty="0">
              <a:latin typeface="Century Gothic" panose="020B0502020202020204" pitchFamily="34" charset="0"/>
            </a:endParaRPr>
          </a:p>
          <a:p>
            <a:pPr marL="0" marR="0" indent="0">
              <a:spcBef>
                <a:spcPts val="0"/>
              </a:spcBef>
              <a:spcAft>
                <a:spcPts val="600"/>
              </a:spcAft>
              <a:buNone/>
            </a:pPr>
            <a:endParaRPr lang="en-CA" dirty="0">
              <a:latin typeface="Century Gothic" panose="020B0502020202020204" pitchFamily="34" charset="0"/>
            </a:endParaRPr>
          </a:p>
        </p:txBody>
      </p:sp>
    </p:spTree>
    <p:extLst>
      <p:ext uri="{BB962C8B-B14F-4D97-AF65-F5344CB8AC3E}">
        <p14:creationId xmlns:p14="http://schemas.microsoft.com/office/powerpoint/2010/main" val="28273212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78</TotalTime>
  <Words>2479</Words>
  <Application>Microsoft Office PowerPoint</Application>
  <PresentationFormat>Widescreen</PresentationFormat>
  <Paragraphs>139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Older Syrian Refugees’ Experiences of Language Barriers in Post-Migration and (re)Settlement Context in Canada</vt:lpstr>
      <vt:lpstr>Agenda</vt:lpstr>
      <vt:lpstr>Background</vt:lpstr>
      <vt:lpstr>Literature Review</vt:lpstr>
      <vt:lpstr>Purpose &amp; Research Question</vt:lpstr>
      <vt:lpstr>Theoretical Approach</vt:lpstr>
      <vt:lpstr>Method</vt:lpstr>
      <vt:lpstr>Interview Questions</vt:lpstr>
      <vt:lpstr>Results</vt:lpstr>
      <vt:lpstr>At the Individual Level</vt:lpstr>
      <vt:lpstr>At the Family Level</vt:lpstr>
      <vt:lpstr>At the Community Level</vt:lpstr>
      <vt:lpstr>At the Societal Level</vt:lpstr>
      <vt:lpstr>At the Societal Level</vt:lpstr>
      <vt:lpstr>Limitations</vt:lpstr>
      <vt:lpstr>Discussion – Individual Level</vt:lpstr>
      <vt:lpstr>Discussion - Family and community   </vt:lpstr>
      <vt:lpstr>Discussion – Employment and Healthcare  </vt:lpstr>
      <vt:lpstr>Implications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Older Syrian Refugees’ Experiences of Language Barriers in Post-Migration and (re)Settlement Context in Canada</dc:title>
  <dc:creator>Souhail Boutmira</dc:creator>
  <cp:lastModifiedBy>Souhail Boutmira</cp:lastModifiedBy>
  <cp:revision>8</cp:revision>
  <dcterms:created xsi:type="dcterms:W3CDTF">2020-09-01T16:59:15Z</dcterms:created>
  <dcterms:modified xsi:type="dcterms:W3CDTF">2021-03-12T15:07:59Z</dcterms:modified>
</cp:coreProperties>
</file>